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4" r:id="rId6"/>
    <p:sldId id="265" r:id="rId7"/>
    <p:sldId id="266" r:id="rId8"/>
    <p:sldId id="267" r:id="rId9"/>
    <p:sldId id="268" r:id="rId10"/>
    <p:sldId id="269" r:id="rId11"/>
    <p:sldId id="270" r:id="rId12"/>
    <p:sldId id="271" r:id="rId13"/>
    <p:sldId id="260" r:id="rId14"/>
    <p:sldId id="261" r:id="rId15"/>
    <p:sldId id="262"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759" autoAdjust="0"/>
    <p:restoredTop sz="94592"/>
  </p:normalViewPr>
  <p:slideViewPr>
    <p:cSldViewPr snapToGrid="0" snapToObjects="1">
      <p:cViewPr varScale="1">
        <p:scale>
          <a:sx n="47" d="100"/>
          <a:sy n="47" d="100"/>
        </p:scale>
        <p:origin x="54" y="1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Sheet1!$B$4</c:f>
              <c:strCache>
                <c:ptCount val="1"/>
                <c:pt idx="0">
                  <c:v>Start Date</c:v>
                </c:pt>
              </c:strCache>
            </c:strRef>
          </c:tx>
          <c:spPr>
            <a:noFill/>
            <a:ln>
              <a:noFill/>
            </a:ln>
            <a:effectLst/>
          </c:spPr>
          <c:invertIfNegative val="0"/>
          <c:cat>
            <c:strRef>
              <c:f>Sheet1!$D$5:$D$21</c:f>
              <c:strCache>
                <c:ptCount val="17"/>
                <c:pt idx="0">
                  <c:v>Order Hardware</c:v>
                </c:pt>
                <c:pt idx="1">
                  <c:v>Milestone Report 1</c:v>
                </c:pt>
                <c:pt idx="2">
                  <c:v>Layout Circuit Schematic</c:v>
                </c:pt>
                <c:pt idx="3">
                  <c:v>PCB Design </c:v>
                </c:pt>
                <c:pt idx="4">
                  <c:v>Build prototype circuit/test</c:v>
                </c:pt>
                <c:pt idx="5">
                  <c:v>Scripting for web application</c:v>
                </c:pt>
                <c:pt idx="6">
                  <c:v>Python scripting for hardware</c:v>
                </c:pt>
                <c:pt idx="7">
                  <c:v>Python scripting for web server</c:v>
                </c:pt>
                <c:pt idx="8">
                  <c:v>Design Review</c:v>
                </c:pt>
                <c:pt idx="9">
                  <c:v>Outfit PCB with hardware/test</c:v>
                </c:pt>
                <c:pt idx="10">
                  <c:v>Milestone Report 2</c:v>
                </c:pt>
                <c:pt idx="11">
                  <c:v>Build Enclosure for System</c:v>
                </c:pt>
                <c:pt idx="12">
                  <c:v>Integrate system into enclosure</c:v>
                </c:pt>
                <c:pt idx="13">
                  <c:v>Debug all software</c:v>
                </c:pt>
                <c:pt idx="14">
                  <c:v>Milestone Report 3</c:v>
                </c:pt>
                <c:pt idx="15">
                  <c:v>Integrate Possible hardware add-ons</c:v>
                </c:pt>
                <c:pt idx="16">
                  <c:v>Final Review</c:v>
                </c:pt>
              </c:strCache>
            </c:strRef>
          </c:cat>
          <c:val>
            <c:numRef>
              <c:f>Sheet1!$B$5:$B$21</c:f>
              <c:numCache>
                <c:formatCode>d\-mmm</c:formatCode>
                <c:ptCount val="17"/>
                <c:pt idx="0">
                  <c:v>42401</c:v>
                </c:pt>
                <c:pt idx="1">
                  <c:v>42408</c:v>
                </c:pt>
                <c:pt idx="2">
                  <c:v>42408</c:v>
                </c:pt>
                <c:pt idx="3">
                  <c:v>42401</c:v>
                </c:pt>
                <c:pt idx="4">
                  <c:v>42415</c:v>
                </c:pt>
                <c:pt idx="5">
                  <c:v>42401</c:v>
                </c:pt>
                <c:pt idx="6">
                  <c:v>42409</c:v>
                </c:pt>
                <c:pt idx="7">
                  <c:v>42401</c:v>
                </c:pt>
                <c:pt idx="8">
                  <c:v>42422</c:v>
                </c:pt>
                <c:pt idx="9">
                  <c:v>42444</c:v>
                </c:pt>
                <c:pt idx="10">
                  <c:v>42430</c:v>
                </c:pt>
                <c:pt idx="11">
                  <c:v>42451</c:v>
                </c:pt>
                <c:pt idx="12">
                  <c:v>42452</c:v>
                </c:pt>
                <c:pt idx="13">
                  <c:v>42452</c:v>
                </c:pt>
                <c:pt idx="14">
                  <c:v>42458</c:v>
                </c:pt>
                <c:pt idx="15">
                  <c:v>42467</c:v>
                </c:pt>
                <c:pt idx="16">
                  <c:v>42479</c:v>
                </c:pt>
              </c:numCache>
            </c:numRef>
          </c:val>
        </c:ser>
        <c:ser>
          <c:idx val="1"/>
          <c:order val="1"/>
          <c:tx>
            <c:strRef>
              <c:f>Sheet1!$E$4</c:f>
              <c:strCache>
                <c:ptCount val="1"/>
                <c:pt idx="0">
                  <c:v>Duration</c:v>
                </c:pt>
              </c:strCache>
            </c:strRef>
          </c:tx>
          <c:spPr>
            <a:solidFill>
              <a:schemeClr val="accent2"/>
            </a:solidFill>
            <a:ln>
              <a:noFill/>
            </a:ln>
            <a:effectLst/>
          </c:spPr>
          <c:invertIfNegative val="0"/>
          <c:dPt>
            <c:idx val="0"/>
            <c:invertIfNegative val="0"/>
            <c:bubble3D val="0"/>
            <c:spPr>
              <a:solidFill>
                <a:schemeClr val="accent2"/>
              </a:solidFill>
              <a:ln>
                <a:noFill/>
              </a:ln>
              <a:effectLst/>
            </c:spPr>
          </c:dPt>
          <c:dPt>
            <c:idx val="2"/>
            <c:invertIfNegative val="0"/>
            <c:bubble3D val="0"/>
            <c:spPr>
              <a:solidFill>
                <a:schemeClr val="accent5"/>
              </a:solidFill>
              <a:ln>
                <a:noFill/>
              </a:ln>
              <a:effectLst/>
            </c:spPr>
          </c:dPt>
          <c:dPt>
            <c:idx val="3"/>
            <c:invertIfNegative val="0"/>
            <c:bubble3D val="0"/>
            <c:spPr>
              <a:solidFill>
                <a:schemeClr val="tx1"/>
              </a:solidFill>
              <a:ln>
                <a:noFill/>
              </a:ln>
              <a:effectLst/>
            </c:spPr>
          </c:dPt>
          <c:dPt>
            <c:idx val="5"/>
            <c:invertIfNegative val="0"/>
            <c:bubble3D val="0"/>
            <c:spPr>
              <a:solidFill>
                <a:srgbClr val="00B050"/>
              </a:solidFill>
              <a:ln>
                <a:noFill/>
              </a:ln>
              <a:effectLst/>
            </c:spPr>
          </c:dPt>
          <c:dPt>
            <c:idx val="6"/>
            <c:invertIfNegative val="0"/>
            <c:bubble3D val="0"/>
            <c:spPr>
              <a:solidFill>
                <a:schemeClr val="tx1"/>
              </a:solidFill>
              <a:ln>
                <a:noFill/>
              </a:ln>
              <a:effectLst/>
            </c:spPr>
          </c:dPt>
          <c:dPt>
            <c:idx val="7"/>
            <c:invertIfNegative val="0"/>
            <c:bubble3D val="0"/>
            <c:spPr>
              <a:solidFill>
                <a:srgbClr val="00B050"/>
              </a:solidFill>
              <a:ln>
                <a:noFill/>
              </a:ln>
              <a:effectLst/>
            </c:spPr>
          </c:dPt>
          <c:dPt>
            <c:idx val="9"/>
            <c:invertIfNegative val="0"/>
            <c:bubble3D val="0"/>
            <c:spPr>
              <a:solidFill>
                <a:schemeClr val="accent5"/>
              </a:solidFill>
              <a:ln>
                <a:noFill/>
              </a:ln>
              <a:effectLst/>
            </c:spPr>
          </c:dPt>
          <c:dPt>
            <c:idx val="11"/>
            <c:invertIfNegative val="0"/>
            <c:bubble3D val="0"/>
            <c:spPr>
              <a:solidFill>
                <a:schemeClr val="accent5"/>
              </a:solidFill>
              <a:ln>
                <a:noFill/>
              </a:ln>
              <a:effectLst/>
            </c:spPr>
          </c:dPt>
          <c:dPt>
            <c:idx val="13"/>
            <c:invertIfNegative val="0"/>
            <c:bubble3D val="0"/>
            <c:spPr>
              <a:solidFill>
                <a:schemeClr val="accent5"/>
              </a:solidFill>
              <a:ln>
                <a:noFill/>
              </a:ln>
              <a:effectLst/>
            </c:spPr>
          </c:dPt>
          <c:cat>
            <c:strRef>
              <c:f>Sheet1!$D$5:$D$21</c:f>
              <c:strCache>
                <c:ptCount val="17"/>
                <c:pt idx="0">
                  <c:v>Order Hardware</c:v>
                </c:pt>
                <c:pt idx="1">
                  <c:v>Milestone Report 1</c:v>
                </c:pt>
                <c:pt idx="2">
                  <c:v>Layout Circuit Schematic</c:v>
                </c:pt>
                <c:pt idx="3">
                  <c:v>PCB Design </c:v>
                </c:pt>
                <c:pt idx="4">
                  <c:v>Build prototype circuit/test</c:v>
                </c:pt>
                <c:pt idx="5">
                  <c:v>Scripting for web application</c:v>
                </c:pt>
                <c:pt idx="6">
                  <c:v>Python scripting for hardware</c:v>
                </c:pt>
                <c:pt idx="7">
                  <c:v>Python scripting for web server</c:v>
                </c:pt>
                <c:pt idx="8">
                  <c:v>Design Review</c:v>
                </c:pt>
                <c:pt idx="9">
                  <c:v>Outfit PCB with hardware/test</c:v>
                </c:pt>
                <c:pt idx="10">
                  <c:v>Milestone Report 2</c:v>
                </c:pt>
                <c:pt idx="11">
                  <c:v>Build Enclosure for System</c:v>
                </c:pt>
                <c:pt idx="12">
                  <c:v>Integrate system into enclosure</c:v>
                </c:pt>
                <c:pt idx="13">
                  <c:v>Debug all software</c:v>
                </c:pt>
                <c:pt idx="14">
                  <c:v>Milestone Report 3</c:v>
                </c:pt>
                <c:pt idx="15">
                  <c:v>Integrate Possible hardware add-ons</c:v>
                </c:pt>
                <c:pt idx="16">
                  <c:v>Final Review</c:v>
                </c:pt>
              </c:strCache>
            </c:strRef>
          </c:cat>
          <c:val>
            <c:numRef>
              <c:f>Sheet1!$E$5:$E$21</c:f>
              <c:numCache>
                <c:formatCode>General</c:formatCode>
                <c:ptCount val="17"/>
                <c:pt idx="0">
                  <c:v>7</c:v>
                </c:pt>
                <c:pt idx="1">
                  <c:v>8</c:v>
                </c:pt>
                <c:pt idx="2">
                  <c:v>7</c:v>
                </c:pt>
                <c:pt idx="3">
                  <c:v>35</c:v>
                </c:pt>
                <c:pt idx="4">
                  <c:v>8</c:v>
                </c:pt>
                <c:pt idx="5">
                  <c:v>15</c:v>
                </c:pt>
                <c:pt idx="6">
                  <c:v>56</c:v>
                </c:pt>
                <c:pt idx="7">
                  <c:v>43</c:v>
                </c:pt>
                <c:pt idx="8">
                  <c:v>10</c:v>
                </c:pt>
                <c:pt idx="9">
                  <c:v>8</c:v>
                </c:pt>
                <c:pt idx="10">
                  <c:v>8</c:v>
                </c:pt>
                <c:pt idx="11">
                  <c:v>32</c:v>
                </c:pt>
                <c:pt idx="12">
                  <c:v>7</c:v>
                </c:pt>
                <c:pt idx="13">
                  <c:v>37</c:v>
                </c:pt>
                <c:pt idx="14">
                  <c:v>10</c:v>
                </c:pt>
                <c:pt idx="15">
                  <c:v>20</c:v>
                </c:pt>
                <c:pt idx="16">
                  <c:v>10</c:v>
                </c:pt>
              </c:numCache>
            </c:numRef>
          </c:val>
        </c:ser>
        <c:dLbls>
          <c:showLegendKey val="0"/>
          <c:showVal val="0"/>
          <c:showCatName val="0"/>
          <c:showSerName val="0"/>
          <c:showPercent val="0"/>
          <c:showBubbleSize val="0"/>
        </c:dLbls>
        <c:gapWidth val="22"/>
        <c:overlap val="100"/>
        <c:axId val="156859040"/>
        <c:axId val="156863520"/>
      </c:barChart>
      <c:catAx>
        <c:axId val="15685904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863520"/>
        <c:crosses val="autoZero"/>
        <c:auto val="1"/>
        <c:lblAlgn val="ctr"/>
        <c:lblOffset val="100"/>
        <c:noMultiLvlLbl val="0"/>
      </c:catAx>
      <c:valAx>
        <c:axId val="156863520"/>
        <c:scaling>
          <c:orientation val="minMax"/>
          <c:min val="42400"/>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859040"/>
        <c:crosses val="autoZero"/>
        <c:crossBetween val="between"/>
        <c:majorUnit val="8"/>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870BF-3138-E141-A2AA-88EB0B203F30}" type="datetimeFigureOut">
              <a:rPr lang="en-US" smtClean="0"/>
              <a:t>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4D44A-E208-AA49-A040-A6998884F48C}" type="slidenum">
              <a:rPr lang="en-US" smtClean="0"/>
              <a:t>‹#›</a:t>
            </a:fld>
            <a:endParaRPr lang="en-US"/>
          </a:p>
        </p:txBody>
      </p:sp>
    </p:spTree>
    <p:extLst>
      <p:ext uri="{BB962C8B-B14F-4D97-AF65-F5344CB8AC3E}">
        <p14:creationId xmlns:p14="http://schemas.microsoft.com/office/powerpoint/2010/main" val="1502450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4D44A-E208-AA49-A040-A6998884F48C}" type="slidenum">
              <a:rPr lang="en-US" smtClean="0"/>
              <a:t>1</a:t>
            </a:fld>
            <a:endParaRPr lang="en-US"/>
          </a:p>
        </p:txBody>
      </p:sp>
    </p:spTree>
    <p:extLst>
      <p:ext uri="{BB962C8B-B14F-4D97-AF65-F5344CB8AC3E}">
        <p14:creationId xmlns:p14="http://schemas.microsoft.com/office/powerpoint/2010/main" val="1564899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7BB78F-2A83-AE47-8546-19E6C491EEAC}"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287309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7BB78F-2A83-AE47-8546-19E6C491EEAC}"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314028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7BB78F-2A83-AE47-8546-19E6C491EEAC}"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150821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7BB78F-2A83-AE47-8546-19E6C491EEAC}"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171244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7BB78F-2A83-AE47-8546-19E6C491EEAC}"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15304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7BB78F-2A83-AE47-8546-19E6C491EEAC}" type="datetimeFigureOut">
              <a:rPr lang="en-US" smtClean="0"/>
              <a:t>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166290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7BB78F-2A83-AE47-8546-19E6C491EEAC}" type="datetimeFigureOut">
              <a:rPr lang="en-US" smtClean="0"/>
              <a:t>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1036841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7BB78F-2A83-AE47-8546-19E6C491EEAC}" type="datetimeFigureOut">
              <a:rPr lang="en-US" smtClean="0"/>
              <a:t>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1506139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7BB78F-2A83-AE47-8546-19E6C491EEAC}" type="datetimeFigureOut">
              <a:rPr lang="en-US" smtClean="0"/>
              <a:t>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130484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7BB78F-2A83-AE47-8546-19E6C491EEAC}" type="datetimeFigureOut">
              <a:rPr lang="en-US" smtClean="0"/>
              <a:t>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447920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7BB78F-2A83-AE47-8546-19E6C491EEAC}" type="datetimeFigureOut">
              <a:rPr lang="en-US" smtClean="0"/>
              <a:t>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1B139-7491-9241-B7DA-C2E40FEF1567}" type="slidenum">
              <a:rPr lang="en-US" smtClean="0"/>
              <a:t>‹#›</a:t>
            </a:fld>
            <a:endParaRPr lang="en-US"/>
          </a:p>
        </p:txBody>
      </p:sp>
    </p:spTree>
    <p:extLst>
      <p:ext uri="{BB962C8B-B14F-4D97-AF65-F5344CB8AC3E}">
        <p14:creationId xmlns:p14="http://schemas.microsoft.com/office/powerpoint/2010/main" val="1271106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BB78F-2A83-AE47-8546-19E6C491EEAC}" type="datetimeFigureOut">
              <a:rPr lang="en-US" smtClean="0"/>
              <a:t>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61B139-7491-9241-B7DA-C2E40FEF1567}" type="slidenum">
              <a:rPr lang="en-US" smtClean="0"/>
              <a:t>‹#›</a:t>
            </a:fld>
            <a:endParaRPr lang="en-US"/>
          </a:p>
        </p:txBody>
      </p:sp>
    </p:spTree>
    <p:extLst>
      <p:ext uri="{BB962C8B-B14F-4D97-AF65-F5344CB8AC3E}">
        <p14:creationId xmlns:p14="http://schemas.microsoft.com/office/powerpoint/2010/main" val="2055376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globalindustrial.com/p/building-materials/skylights-windows/sheet-metal-and-shapes/galvanized-steel-sheet-56020-24-inchl-x-12-inchw-x-28-ga?infoParam.campaignId=T9F&amp;gclid=CPv768O118oCFZEXHwodM3MIYw" TargetMode="External"/><Relationship Id="rId3" Type="http://schemas.openxmlformats.org/officeDocument/2006/relationships/hyperlink" Target="http://www.sainsmart.com/raspberry-pi-camera-module-board-5mp-webcam-video-1080p-720p.html?gclid=CPSMrs-s18oCFQotHwodYe8BpA" TargetMode="External"/><Relationship Id="rId7" Type="http://schemas.openxmlformats.org/officeDocument/2006/relationships/hyperlink" Target="http://www.mouser.com/ProductDetail/Osram-Opto-Semiconductor/SFH-229/?qs=K5ta8V%252bWhtZrJWxsVgRWkA%3D%3D&amp;gclid=COjxoee018oCFccYHwodNcUKuw" TargetMode="External"/><Relationship Id="rId2" Type="http://schemas.openxmlformats.org/officeDocument/2006/relationships/hyperlink" Target="http://www.mouser.com/ProductDetail/Maxim-Integrated/MAX11645EUA+/?qs=Bakm8ERcljromEtBj8vNxg%3D%3D&amp;gclid=CIur9eun18oCFVYYHwodxosLDg" TargetMode="External"/><Relationship Id="rId1" Type="http://schemas.openxmlformats.org/officeDocument/2006/relationships/slideLayout" Target="../slideLayouts/slideLayout2.xml"/><Relationship Id="rId6" Type="http://schemas.openxmlformats.org/officeDocument/2006/relationships/hyperlink" Target="http://www.mouser.com/ProductDetail/Texas-Instruments/TL084CN/?qs=q2XTDbzbm6ANF36GVAxPiQ%3D%3D&amp;gclid=CLW-jfiz18oCFYEdHwodJG4H6A" TargetMode="External"/><Relationship Id="rId5" Type="http://schemas.openxmlformats.org/officeDocument/2006/relationships/hyperlink" Target="http://www.mouser.com/ProductDetail/Texas-Instruments/LM335Z-NOPB/?qs=X1J7HmVL2ZGXAi1rnVTaPw%3D%3D&amp;gclid=CLaFm7yz18oCFYIaHwodN30ATQ" TargetMode="External"/><Relationship Id="rId4" Type="http://schemas.openxmlformats.org/officeDocument/2006/relationships/hyperlink" Target="http://www.parts-express.com/1-black-pc-board-mount-mini-speaker--299-016?utm_source=google&amp;utm_medium=cpc&amp;utm_campaign=pla" TargetMode="External"/><Relationship Id="rId9"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“Raspberry Jam” </a:t>
            </a:r>
            <a:br>
              <a:rPr lang="en-US" dirty="0" smtClean="0"/>
            </a:br>
            <a:r>
              <a:rPr lang="en-US" i="1" dirty="0" smtClean="0"/>
              <a:t>Monitoring your </a:t>
            </a:r>
            <a:r>
              <a:rPr lang="en-US" i="1" dirty="0" smtClean="0"/>
              <a:t>world</a:t>
            </a:r>
            <a:endParaRPr lang="en-US" i="1" dirty="0"/>
          </a:p>
        </p:txBody>
      </p:sp>
    </p:spTree>
    <p:extLst>
      <p:ext uri="{BB962C8B-B14F-4D97-AF65-F5344CB8AC3E}">
        <p14:creationId xmlns:p14="http://schemas.microsoft.com/office/powerpoint/2010/main" val="1275376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Manpower</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Mike – JavaScript web application, </a:t>
            </a:r>
            <a:r>
              <a:rPr lang="en-US" dirty="0" smtClean="0"/>
              <a:t>network </a:t>
            </a:r>
            <a:r>
              <a:rPr lang="en-US" dirty="0" smtClean="0"/>
              <a:t>bidirectional 	</a:t>
            </a:r>
            <a:r>
              <a:rPr lang="en-US" dirty="0" smtClean="0"/>
              <a:t>communication (</a:t>
            </a:r>
            <a:r>
              <a:rPr lang="en-US" dirty="0" err="1" smtClean="0"/>
              <a:t>websocket</a:t>
            </a:r>
            <a:r>
              <a:rPr lang="en-US" dirty="0" smtClean="0"/>
              <a:t>)</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John – PCB design (CAD), Python Scripting, hardware prototyping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Thadoe</a:t>
            </a:r>
            <a:r>
              <a:rPr lang="en-US" dirty="0" smtClean="0"/>
              <a:t> </a:t>
            </a:r>
            <a:r>
              <a:rPr lang="en-US" dirty="0" smtClean="0"/>
              <a:t>– PCB physical circuit design, Software debugging (Python and 	JavaScript</a:t>
            </a:r>
            <a:r>
              <a:rPr lang="en-US" dirty="0" smtClean="0"/>
              <a:t>), webserver </a:t>
            </a:r>
            <a:endParaRPr lang="en-US" dirty="0"/>
          </a:p>
        </p:txBody>
      </p:sp>
      <p:grpSp>
        <p:nvGrpSpPr>
          <p:cNvPr id="4" name="Group 3"/>
          <p:cNvGrpSpPr/>
          <p:nvPr/>
        </p:nvGrpSpPr>
        <p:grpSpPr>
          <a:xfrm>
            <a:off x="11353800" y="0"/>
            <a:ext cx="838200" cy="1367389"/>
            <a:chOff x="6177280" y="692296"/>
            <a:chExt cx="2560320" cy="4637623"/>
          </a:xfrm>
        </p:grpSpPr>
        <p:pic>
          <p:nvPicPr>
            <p:cNvPr id="5" name="Picture 2" descr="https://rasplapse.files.wordpress.com/2012/06/pi_black_glow2.jpg"/>
            <p:cNvPicPr>
              <a:picLocks noChangeAspect="1" noChangeArrowheads="1"/>
            </p:cNvPicPr>
            <p:nvPr/>
          </p:nvPicPr>
          <p:blipFill rotWithShape="1">
            <a:blip r:embed="rId2">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174565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4043232"/>
              </p:ext>
            </p:extLst>
          </p:nvPr>
        </p:nvGraphicFramePr>
        <p:xfrm>
          <a:off x="838199" y="1506071"/>
          <a:ext cx="10780059" cy="4670892"/>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7221071" y="365125"/>
            <a:ext cx="215153" cy="22654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221071" y="734125"/>
            <a:ext cx="215153" cy="226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19883" y="365125"/>
            <a:ext cx="215153" cy="22654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19882" y="734125"/>
            <a:ext cx="215153" cy="22654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36224" y="293566"/>
            <a:ext cx="1116106" cy="369332"/>
          </a:xfrm>
          <a:prstGeom prst="rect">
            <a:avLst/>
          </a:prstGeom>
          <a:noFill/>
        </p:spPr>
        <p:txBody>
          <a:bodyPr wrap="square" rtlCol="0">
            <a:spAutoFit/>
          </a:bodyPr>
          <a:lstStyle/>
          <a:p>
            <a:r>
              <a:rPr lang="en-US" dirty="0" smtClean="0"/>
              <a:t>Mike</a:t>
            </a:r>
            <a:endParaRPr lang="en-US" dirty="0"/>
          </a:p>
        </p:txBody>
      </p:sp>
      <p:sp>
        <p:nvSpPr>
          <p:cNvPr id="10" name="TextBox 9"/>
          <p:cNvSpPr txBox="1"/>
          <p:nvPr/>
        </p:nvSpPr>
        <p:spPr>
          <a:xfrm>
            <a:off x="7436224" y="662732"/>
            <a:ext cx="1116106" cy="369332"/>
          </a:xfrm>
          <a:prstGeom prst="rect">
            <a:avLst/>
          </a:prstGeom>
          <a:noFill/>
        </p:spPr>
        <p:txBody>
          <a:bodyPr wrap="square" rtlCol="0">
            <a:spAutoFit/>
          </a:bodyPr>
          <a:lstStyle/>
          <a:p>
            <a:r>
              <a:rPr lang="en-US" dirty="0" smtClean="0"/>
              <a:t>John</a:t>
            </a:r>
            <a:endParaRPr lang="en-US" dirty="0"/>
          </a:p>
        </p:txBody>
      </p:sp>
      <p:sp>
        <p:nvSpPr>
          <p:cNvPr id="11" name="TextBox 10"/>
          <p:cNvSpPr txBox="1"/>
          <p:nvPr/>
        </p:nvSpPr>
        <p:spPr>
          <a:xfrm>
            <a:off x="9135036" y="307479"/>
            <a:ext cx="1116106" cy="369332"/>
          </a:xfrm>
          <a:prstGeom prst="rect">
            <a:avLst/>
          </a:prstGeom>
          <a:noFill/>
        </p:spPr>
        <p:txBody>
          <a:bodyPr wrap="square" rtlCol="0">
            <a:spAutoFit/>
          </a:bodyPr>
          <a:lstStyle/>
          <a:p>
            <a:r>
              <a:rPr lang="en-US" dirty="0" err="1" smtClean="0"/>
              <a:t>Thadoe</a:t>
            </a:r>
            <a:endParaRPr lang="en-US" dirty="0"/>
          </a:p>
        </p:txBody>
      </p:sp>
      <p:sp>
        <p:nvSpPr>
          <p:cNvPr id="12" name="TextBox 11"/>
          <p:cNvSpPr txBox="1"/>
          <p:nvPr/>
        </p:nvSpPr>
        <p:spPr>
          <a:xfrm>
            <a:off x="9135036" y="644545"/>
            <a:ext cx="1116106" cy="369332"/>
          </a:xfrm>
          <a:prstGeom prst="rect">
            <a:avLst/>
          </a:prstGeom>
          <a:noFill/>
        </p:spPr>
        <p:txBody>
          <a:bodyPr wrap="square" rtlCol="0">
            <a:spAutoFit/>
          </a:bodyPr>
          <a:lstStyle/>
          <a:p>
            <a:r>
              <a:rPr lang="en-US" dirty="0" smtClean="0"/>
              <a:t>All</a:t>
            </a:r>
            <a:endParaRPr lang="en-US" dirty="0"/>
          </a:p>
        </p:txBody>
      </p:sp>
      <p:grpSp>
        <p:nvGrpSpPr>
          <p:cNvPr id="13" name="Group 12"/>
          <p:cNvGrpSpPr/>
          <p:nvPr/>
        </p:nvGrpSpPr>
        <p:grpSpPr>
          <a:xfrm>
            <a:off x="11353800" y="0"/>
            <a:ext cx="838200" cy="1367389"/>
            <a:chOff x="6177280" y="692296"/>
            <a:chExt cx="2560320" cy="4637623"/>
          </a:xfrm>
        </p:grpSpPr>
        <p:pic>
          <p:nvPicPr>
            <p:cNvPr id="14" name="Picture 2" descr="https://rasplapse.files.wordpress.com/2012/06/pi_black_glow2.jpg"/>
            <p:cNvPicPr>
              <a:picLocks noChangeAspect="1" noChangeArrowheads="1"/>
            </p:cNvPicPr>
            <p:nvPr/>
          </p:nvPicPr>
          <p:blipFill rotWithShape="1">
            <a:blip r:embed="rId3">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1120975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33" y="365125"/>
            <a:ext cx="10515600" cy="1325563"/>
          </a:xfrm>
        </p:spPr>
        <p:txBody>
          <a:bodyPr/>
          <a:lstStyle/>
          <a:p>
            <a:r>
              <a:rPr lang="en-US" dirty="0" smtClean="0"/>
              <a:t>Cost Estimate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77457009"/>
              </p:ext>
            </p:extLst>
          </p:nvPr>
        </p:nvGraphicFramePr>
        <p:xfrm>
          <a:off x="923888" y="1517267"/>
          <a:ext cx="9843962" cy="5056947"/>
        </p:xfrm>
        <a:graphic>
          <a:graphicData uri="http://schemas.openxmlformats.org/drawingml/2006/table">
            <a:tbl>
              <a:tblPr/>
              <a:tblGrid>
                <a:gridCol w="1885218"/>
                <a:gridCol w="884305"/>
                <a:gridCol w="884305"/>
                <a:gridCol w="884305"/>
                <a:gridCol w="1123804"/>
                <a:gridCol w="884305"/>
                <a:gridCol w="1529110"/>
                <a:gridCol w="884305"/>
                <a:gridCol w="884305"/>
              </a:tblGrid>
              <a:tr h="323188">
                <a:tc>
                  <a:txBody>
                    <a:bodyPr/>
                    <a:lstStyle/>
                    <a:p>
                      <a:pPr algn="ctr" fontAlgn="ctr"/>
                      <a:r>
                        <a:rPr lang="en-US" sz="1100" b="0" i="0" u="none" strike="noStrike" dirty="0">
                          <a:solidFill>
                            <a:srgbClr val="000000"/>
                          </a:solidFill>
                          <a:effectLst/>
                          <a:latin typeface="Calibri" panose="020F0502020204030204" pitchFamily="34" charset="0"/>
                        </a:rPr>
                        <a:t>Component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Price</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323188">
                <a:tc>
                  <a:txBody>
                    <a:bodyPr/>
                    <a:lstStyle/>
                    <a:p>
                      <a:pPr algn="r" fontAlgn="ctr"/>
                      <a:r>
                        <a:rPr lang="en-US" sz="1100" b="0" i="0" u="none" strike="noStrike">
                          <a:solidFill>
                            <a:srgbClr val="000000"/>
                          </a:solidFill>
                          <a:effectLst/>
                          <a:latin typeface="Calibri" panose="020F0502020204030204" pitchFamily="34" charset="0"/>
                        </a:rPr>
                        <a:t>Raspberry Pi Model 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$35.00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323188">
                <a:tc>
                  <a:txBody>
                    <a:bodyPr/>
                    <a:lstStyle/>
                    <a:p>
                      <a:pPr algn="r" fontAlgn="ctr"/>
                      <a:r>
                        <a:rPr lang="en-US" sz="1100" b="0" i="0" u="sng" strike="noStrike">
                          <a:solidFill>
                            <a:srgbClr val="0563C1"/>
                          </a:solidFill>
                          <a:effectLst/>
                          <a:latin typeface="Calibri" panose="020F0502020204030204" pitchFamily="34" charset="0"/>
                          <a:hlinkClick r:id="rId2"/>
                        </a:rPr>
                        <a:t>ADC (MAX11645EUA+) (x2)</a:t>
                      </a:r>
                      <a:endParaRPr lang="en-US" sz="1100" b="0" i="0" u="sng" strike="noStrike">
                        <a:solidFill>
                          <a:srgbClr val="0563C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$2.70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10-bit</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2 channel</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I2C</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SAR</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2F2F2"/>
                    </a:solidFill>
                  </a:tcPr>
                </a:tc>
              </a:tr>
              <a:tr h="323188">
                <a:tc>
                  <a:txBody>
                    <a:bodyPr/>
                    <a:lstStyle/>
                    <a:p>
                      <a:pPr algn="r" fontAlgn="ctr"/>
                      <a:r>
                        <a:rPr lang="en-US" sz="1100" b="0" i="0" u="sng" strike="noStrike">
                          <a:solidFill>
                            <a:srgbClr val="0563C1"/>
                          </a:solidFill>
                          <a:effectLst/>
                          <a:latin typeface="Calibri" panose="020F0502020204030204" pitchFamily="34" charset="0"/>
                          <a:hlinkClick r:id="rId3"/>
                        </a:rPr>
                        <a:t>Rasp Pi On Board Cam</a:t>
                      </a:r>
                      <a:endParaRPr lang="en-US" sz="1100" b="0" i="0" u="sng" strike="noStrike">
                        <a:solidFill>
                          <a:srgbClr val="0563C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$16.41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323188">
                <a:tc>
                  <a:txBody>
                    <a:bodyPr/>
                    <a:lstStyle/>
                    <a:p>
                      <a:pPr algn="r" fontAlgn="ctr"/>
                      <a:r>
                        <a:rPr lang="en-US" sz="1100" b="0" i="0" u="sng" strike="noStrike">
                          <a:solidFill>
                            <a:srgbClr val="0563C1"/>
                          </a:solidFill>
                          <a:effectLst/>
                          <a:latin typeface="Calibri" panose="020F0502020204030204" pitchFamily="34" charset="0"/>
                          <a:hlinkClick r:id="rId4"/>
                        </a:rPr>
                        <a:t>Speaker (x2)</a:t>
                      </a:r>
                      <a:endParaRPr lang="en-US" sz="1100" b="0" i="0" u="sng" strike="noStrike">
                        <a:solidFill>
                          <a:srgbClr val="0563C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$1.98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0.2W</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About 80 dB</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8 Ohm</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30 mm Diameter</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2F2F2"/>
                    </a:solidFill>
                  </a:tcPr>
                </a:tc>
              </a:tr>
              <a:tr h="323188">
                <a:tc>
                  <a:txBody>
                    <a:bodyPr/>
                    <a:lstStyle/>
                    <a:p>
                      <a:pPr algn="r" fontAlgn="ctr"/>
                      <a:r>
                        <a:rPr lang="en-US" sz="1100" b="0" i="0" u="sng" strike="noStrike">
                          <a:solidFill>
                            <a:srgbClr val="0563C1"/>
                          </a:solidFill>
                          <a:effectLst/>
                          <a:latin typeface="Calibri" panose="020F0502020204030204" pitchFamily="34" charset="0"/>
                          <a:hlinkClick r:id="rId5"/>
                        </a:rPr>
                        <a:t>Temperature Sensor (x2)</a:t>
                      </a:r>
                      <a:endParaRPr lang="en-US" sz="1100" b="0" i="0" u="sng" strike="noStrike">
                        <a:solidFill>
                          <a:srgbClr val="0563C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$1.98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323188">
                <a:tc>
                  <a:txBody>
                    <a:bodyPr/>
                    <a:lstStyle/>
                    <a:p>
                      <a:pPr algn="r" fontAlgn="ctr"/>
                      <a:r>
                        <a:rPr lang="en-US" sz="1100" b="0" i="0" u="sng" strike="noStrike">
                          <a:solidFill>
                            <a:srgbClr val="0563C1"/>
                          </a:solidFill>
                          <a:effectLst/>
                          <a:latin typeface="Calibri" panose="020F0502020204030204" pitchFamily="34" charset="0"/>
                          <a:hlinkClick r:id="rId6"/>
                        </a:rPr>
                        <a:t>Op Amp (x2)</a:t>
                      </a:r>
                      <a:endParaRPr lang="en-US" sz="1100" b="0" i="0" u="sng" strike="noStrike">
                        <a:solidFill>
                          <a:srgbClr val="0563C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$1.98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4 Channel</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3 MHz</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70 dB</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2F2F2"/>
                    </a:solidFill>
                  </a:tcPr>
                </a:tc>
              </a:tr>
              <a:tr h="323188">
                <a:tc>
                  <a:txBody>
                    <a:bodyPr/>
                    <a:lstStyle/>
                    <a:p>
                      <a:pPr algn="r" fontAlgn="ctr"/>
                      <a:r>
                        <a:rPr lang="en-US" sz="1100" b="0" i="0" u="sng" strike="noStrike">
                          <a:solidFill>
                            <a:srgbClr val="0563C1"/>
                          </a:solidFill>
                          <a:effectLst/>
                          <a:latin typeface="Calibri" panose="020F0502020204030204" pitchFamily="34" charset="0"/>
                          <a:hlinkClick r:id="rId7"/>
                        </a:rPr>
                        <a:t>Photodiode (x2)</a:t>
                      </a:r>
                      <a:endParaRPr lang="en-US" sz="1100" b="0" i="0" u="sng" strike="noStrike">
                        <a:solidFill>
                          <a:srgbClr val="0563C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$1.98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323188">
                <a:tc>
                  <a:txBody>
                    <a:bodyPr/>
                    <a:lstStyle/>
                    <a:p>
                      <a:pPr algn="r" fontAlgn="ctr"/>
                      <a:r>
                        <a:rPr lang="en-US" sz="1100" b="0" i="0" u="sng" strike="noStrike">
                          <a:solidFill>
                            <a:srgbClr val="0563C1"/>
                          </a:solidFill>
                          <a:effectLst/>
                          <a:latin typeface="Calibri" panose="020F0502020204030204" pitchFamily="34" charset="0"/>
                          <a:hlinkClick r:id="rId8"/>
                        </a:rPr>
                        <a:t>Case Sheet Metal</a:t>
                      </a:r>
                      <a:endParaRPr lang="en-US" sz="1100" b="0" i="0" u="sng" strike="noStrike">
                        <a:solidFill>
                          <a:srgbClr val="0563C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$8.80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2F2F2"/>
                    </a:solidFill>
                  </a:tcPr>
                </a:tc>
              </a:tr>
              <a:tr h="323188">
                <a:tc>
                  <a:txBody>
                    <a:bodyPr/>
                    <a:lstStyle/>
                    <a:p>
                      <a:pPr algn="r" fontAlgn="ctr"/>
                      <a:r>
                        <a:rPr lang="en-US" sz="1100" b="0" i="0" u="none" strike="noStrike">
                          <a:solidFill>
                            <a:srgbClr val="000000"/>
                          </a:solidFill>
                          <a:effectLst/>
                          <a:latin typeface="Calibri" panose="020F0502020204030204" pitchFamily="34" charset="0"/>
                        </a:rPr>
                        <a:t>Printed Circuit Board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$30.00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209127">
                <a:tc>
                  <a:txBody>
                    <a:bodyPr/>
                    <a:lstStyle/>
                    <a:p>
                      <a:pPr algn="r" fontAlgn="ctr"/>
                      <a:r>
                        <a:rPr lang="en-US" sz="1100" b="0" i="0" u="none" strike="noStrike" dirty="0">
                          <a:solidFill>
                            <a:srgbClr val="000000"/>
                          </a:solidFill>
                          <a:effectLst/>
                          <a:latin typeface="Calibri" panose="020F0502020204030204" pitchFamily="34" charset="0"/>
                        </a:rPr>
                        <a:t>Bulk </a:t>
                      </a:r>
                      <a:r>
                        <a:rPr lang="en-US" sz="1100" b="0" i="0" u="none" strike="noStrike" dirty="0" smtClean="0">
                          <a:solidFill>
                            <a:srgbClr val="000000"/>
                          </a:solidFill>
                          <a:effectLst/>
                          <a:latin typeface="Calibri" panose="020F0502020204030204" pitchFamily="34" charset="0"/>
                        </a:rPr>
                        <a:t>Components</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$10.00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2F2F2"/>
                    </a:solidFill>
                  </a:tcPr>
                </a:tc>
              </a:tr>
              <a:tr h="323188">
                <a:tc>
                  <a:txBody>
                    <a:bodyPr/>
                    <a:lstStyle/>
                    <a:p>
                      <a:pPr algn="r" fontAlgn="ctr"/>
                      <a:r>
                        <a:rPr lang="en-US" sz="1100" b="0" i="0" u="none" strike="noStrike" dirty="0" smtClean="0">
                          <a:solidFill>
                            <a:srgbClr val="000000"/>
                          </a:solidFill>
                          <a:effectLst/>
                          <a:latin typeface="Calibri" panose="020F0502020204030204" pitchFamily="34" charset="0"/>
                        </a:rPr>
                        <a:t>Relay(s)</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dirty="0" smtClean="0">
                          <a:solidFill>
                            <a:srgbClr val="000000"/>
                          </a:solidFill>
                          <a:effectLst/>
                          <a:latin typeface="Calibri" panose="020F0502020204030204" pitchFamily="34" charset="0"/>
                        </a:rPr>
                        <a:t>$10.00</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323188">
                <a:tc>
                  <a:txBody>
                    <a:bodyPr/>
                    <a:lstStyle/>
                    <a:p>
                      <a:pPr algn="r" fontAlgn="ctr"/>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a:noFill/>
                    </a:lnB>
                    <a:solidFill>
                      <a:srgbClr val="F2F2F2"/>
                    </a:solidFill>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2F2F2"/>
                    </a:solidFill>
                  </a:tcPr>
                </a:tc>
              </a:tr>
              <a:tr h="323188">
                <a:tc>
                  <a:txBody>
                    <a:bodyPr/>
                    <a:lstStyle/>
                    <a:p>
                      <a:pPr algn="r" fontAlgn="ctr"/>
                      <a:r>
                        <a:rPr lang="en-US" sz="1100" b="0" i="0" u="none" strike="noStrike" dirty="0" smtClean="0">
                          <a:solidFill>
                            <a:srgbClr val="000000"/>
                          </a:solidFill>
                          <a:effectLst/>
                          <a:latin typeface="Calibri" panose="020F0502020204030204" pitchFamily="34" charset="0"/>
                        </a:rPr>
                        <a:t>Total Hardware Cost </a:t>
                      </a:r>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100" b="0" i="0" u="none" strike="noStrike" dirty="0" smtClean="0">
                          <a:solidFill>
                            <a:srgbClr val="000000"/>
                          </a:solidFill>
                          <a:effectLst/>
                          <a:latin typeface="Calibri" panose="020F0502020204030204" pitchFamily="34" charset="0"/>
                        </a:rPr>
                        <a:t>$110.83</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tcPr>
                </a:tc>
              </a:tr>
              <a:tr h="323188">
                <a:tc>
                  <a:txBody>
                    <a:bodyPr/>
                    <a:lstStyle/>
                    <a:p>
                      <a:pPr algn="r" fontAlgn="b"/>
                      <a:r>
                        <a:rPr lang="en-US" sz="1100" b="0" i="0" u="none" strike="noStrike" dirty="0" smtClean="0">
                          <a:solidFill>
                            <a:srgbClr val="000000"/>
                          </a:solidFill>
                          <a:effectLst/>
                          <a:latin typeface="Calibri" panose="020F0502020204030204" pitchFamily="34" charset="0"/>
                        </a:rPr>
                        <a:t>Engineering</a:t>
                      </a:r>
                      <a:r>
                        <a:rPr lang="en-US" sz="1100" b="0" i="0" u="none" strike="noStrike" baseline="0" dirty="0" smtClean="0">
                          <a:solidFill>
                            <a:srgbClr val="000000"/>
                          </a:solidFill>
                          <a:effectLst/>
                          <a:latin typeface="Calibri" panose="020F0502020204030204" pitchFamily="34" charset="0"/>
                        </a:rPr>
                        <a:t> Cost/Salary</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algn="ctr" fontAlgn="b"/>
                      <a:r>
                        <a:rPr lang="en-US" sz="1100" b="0" i="0" u="none" strike="noStrike" dirty="0">
                          <a:solidFill>
                            <a:srgbClr val="000000"/>
                          </a:solidFill>
                          <a:effectLst/>
                          <a:latin typeface="Calibri" panose="020F0502020204030204" pitchFamily="34" charset="0"/>
                        </a:rPr>
                        <a:t>$28,800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2F2F2"/>
                    </a:solidFill>
                  </a:tcPr>
                </a:tc>
                <a:tc gridSpan="2">
                  <a:txBody>
                    <a:bodyPr/>
                    <a:lstStyle/>
                    <a:p>
                      <a:pPr algn="ctr" fontAlgn="b"/>
                      <a:r>
                        <a:rPr lang="en-US" sz="1100" b="0" i="0" u="none" strike="noStrike">
                          <a:solidFill>
                            <a:srgbClr val="000000"/>
                          </a:solidFill>
                          <a:effectLst/>
                          <a:latin typeface="Calibri" panose="020F0502020204030204" pitchFamily="34" charset="0"/>
                        </a:rPr>
                        <a:t>Total manhours: 180</a:t>
                      </a:r>
                    </a:p>
                  </a:txBody>
                  <a:tcPr marL="9525" marR="9525" marT="9525" marB="0" anchor="b">
                    <a:lnL>
                      <a:noFill/>
                    </a:lnL>
                    <a:lnR>
                      <a:noFill/>
                    </a:lnR>
                    <a:lnT>
                      <a:noFill/>
                    </a:lnT>
                    <a:lnB>
                      <a:noFill/>
                    </a:lnB>
                    <a:solidFill>
                      <a:srgbClr val="F2F2F2"/>
                    </a:solidFill>
                  </a:tcPr>
                </a:tc>
                <a:tc hMerge="1">
                  <a:txBody>
                    <a:bodyPr/>
                    <a:lstStyle/>
                    <a:p>
                      <a:endParaRPr lang="en-US"/>
                    </a:p>
                  </a:txBody>
                  <a:tcPr>
                    <a:lnL>
                      <a:noFill/>
                    </a:lnL>
                    <a:lnR>
                      <a:noFill/>
                    </a:lnR>
                    <a:lnT>
                      <a:noFill/>
                    </a:lnT>
                    <a:lnB>
                      <a:noFill/>
                    </a:lnB>
                    <a:solidFill>
                      <a:srgbClr val="F2F2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Hourly Wage $80</a:t>
                      </a:r>
                    </a:p>
                  </a:txBody>
                  <a:tcPr marL="9525" marR="9525" marT="9525" marB="0" anchor="b">
                    <a:lnL>
                      <a:noFill/>
                    </a:lnL>
                    <a:lnR>
                      <a:noFill/>
                    </a:lnR>
                    <a:lnT>
                      <a:noFill/>
                    </a:lnT>
                    <a:lnB>
                      <a:noFill/>
                    </a:lnB>
                    <a:solidFill>
                      <a:srgbClr val="F2F2F2"/>
                    </a:solidFill>
                  </a:tcPr>
                </a:tc>
                <a:tc gridSpan="2">
                  <a:txBody>
                    <a:bodyPr/>
                    <a:lstStyle/>
                    <a:p>
                      <a:pPr algn="ctr" fontAlgn="b"/>
                      <a:r>
                        <a:rPr lang="en-US" sz="1100" b="0" i="0" u="none" strike="noStrike" dirty="0">
                          <a:solidFill>
                            <a:srgbClr val="000000"/>
                          </a:solidFill>
                          <a:effectLst/>
                          <a:latin typeface="Calibri" panose="020F0502020204030204" pitchFamily="34" charset="0"/>
                        </a:rPr>
                        <a:t>(100% overhead)</a:t>
                      </a:r>
                    </a:p>
                  </a:txBody>
                  <a:tcPr marL="9525" marR="9525" marT="9525" marB="0" anchor="b">
                    <a:lnL>
                      <a:noFill/>
                    </a:lnL>
                    <a:lnR>
                      <a:noFill/>
                    </a:lnR>
                    <a:lnT>
                      <a:noFill/>
                    </a:lnT>
                    <a:lnB>
                      <a:noFill/>
                    </a:lnB>
                    <a:solidFill>
                      <a:srgbClr val="F2F2F2"/>
                    </a:solidFill>
                  </a:tcPr>
                </a:tc>
                <a:tc hMerge="1">
                  <a:txBody>
                    <a:bodyPr/>
                    <a:lstStyle/>
                    <a:p>
                      <a:endParaRPr lang="en-US"/>
                    </a:p>
                  </a:txBody>
                  <a:tcPr>
                    <a:lnL>
                      <a:noFill/>
                    </a:lnL>
                    <a:lnR w="6350" cap="flat" cmpd="sng" algn="ctr">
                      <a:solidFill>
                        <a:srgbClr val="000000"/>
                      </a:solidFill>
                      <a:prstDash val="solid"/>
                      <a:round/>
                      <a:headEnd type="none" w="med" len="med"/>
                      <a:tailEnd type="none" w="med" len="med"/>
                    </a:lnR>
                    <a:lnT>
                      <a:noFill/>
                    </a:lnT>
                    <a:lnB>
                      <a:noFill/>
                    </a:lnB>
                    <a:solidFill>
                      <a:srgbClr val="F2F2F2"/>
                    </a:solidFill>
                  </a:tcPr>
                </a:tc>
              </a:tr>
              <a:tr h="323188">
                <a:tc>
                  <a:txBody>
                    <a:bodyPr/>
                    <a:lstStyle/>
                    <a:p>
                      <a:pPr algn="r" fontAlgn="ctr"/>
                      <a:r>
                        <a:rPr lang="en-US" sz="1100" b="0" i="0" u="none" strike="noStrike" dirty="0" smtClean="0">
                          <a:solidFill>
                            <a:srgbClr val="000000"/>
                          </a:solidFill>
                          <a:effectLst/>
                          <a:latin typeface="Calibri" panose="020F0502020204030204" pitchFamily="34" charset="0"/>
                        </a:rPr>
                        <a:t>Total Development</a:t>
                      </a:r>
                      <a:r>
                        <a:rPr lang="en-US" sz="1100" b="0" i="0" u="none" strike="noStrike" baseline="0" dirty="0" smtClean="0">
                          <a:solidFill>
                            <a:srgbClr val="000000"/>
                          </a:solidFill>
                          <a:effectLst/>
                          <a:latin typeface="Calibri" panose="020F0502020204030204" pitchFamily="34" charset="0"/>
                        </a:rPr>
                        <a:t> Cost</a:t>
                      </a:r>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smtClean="0">
                          <a:solidFill>
                            <a:srgbClr val="000000"/>
                          </a:solidFill>
                          <a:effectLst/>
                          <a:latin typeface="Calibri" panose="020F0502020204030204" pitchFamily="34" charset="0"/>
                        </a:rPr>
                        <a:t>$28110.83</a:t>
                      </a:r>
                      <a:r>
                        <a:rPr lang="en-US"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grpSp>
        <p:nvGrpSpPr>
          <p:cNvPr id="5" name="Group 4"/>
          <p:cNvGrpSpPr/>
          <p:nvPr/>
        </p:nvGrpSpPr>
        <p:grpSpPr>
          <a:xfrm>
            <a:off x="11353800" y="0"/>
            <a:ext cx="838200" cy="1367389"/>
            <a:chOff x="6177280" y="692296"/>
            <a:chExt cx="2560320" cy="4637623"/>
          </a:xfrm>
        </p:grpSpPr>
        <p:pic>
          <p:nvPicPr>
            <p:cNvPr id="6" name="Picture 2" descr="https://rasplapse.files.wordpress.com/2012/06/pi_black_glow2.jpg"/>
            <p:cNvPicPr>
              <a:picLocks noChangeAspect="1" noChangeArrowheads="1"/>
            </p:cNvPicPr>
            <p:nvPr/>
          </p:nvPicPr>
          <p:blipFill rotWithShape="1">
            <a:blip r:embed="rId9">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245290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our Team</a:t>
            </a:r>
            <a:r>
              <a:rPr lang="is-IS" dirty="0" smtClean="0"/>
              <a:t>!</a:t>
            </a:r>
            <a:endParaRPr lang="en-US" dirty="0"/>
          </a:p>
        </p:txBody>
      </p:sp>
      <p:pic>
        <p:nvPicPr>
          <p:cNvPr id="4" name="Picture 3"/>
          <p:cNvPicPr>
            <a:picLocks noChangeAspect="1"/>
          </p:cNvPicPr>
          <p:nvPr/>
        </p:nvPicPr>
        <p:blipFill>
          <a:blip r:embed="rId2"/>
          <a:stretch>
            <a:fillRect/>
          </a:stretch>
        </p:blipFill>
        <p:spPr>
          <a:xfrm>
            <a:off x="838200" y="2048497"/>
            <a:ext cx="3159608" cy="3159608"/>
          </a:xfrm>
          <a:prstGeom prst="rect">
            <a:avLst/>
          </a:prstGeom>
        </p:spPr>
      </p:pic>
      <p:pic>
        <p:nvPicPr>
          <p:cNvPr id="5" name="Picture 4"/>
          <p:cNvPicPr>
            <a:picLocks noChangeAspect="1"/>
          </p:cNvPicPr>
          <p:nvPr/>
        </p:nvPicPr>
        <p:blipFill rotWithShape="1">
          <a:blip r:embed="rId3"/>
          <a:srcRect l="43720" t="9567" r="16280" b="47825"/>
          <a:stretch/>
        </p:blipFill>
        <p:spPr>
          <a:xfrm>
            <a:off x="4791563" y="2068374"/>
            <a:ext cx="2966163" cy="315960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9660" t="11265" r="29168" b="24110"/>
          <a:stretch/>
        </p:blipFill>
        <p:spPr>
          <a:xfrm>
            <a:off x="8551483" y="2048497"/>
            <a:ext cx="3057422" cy="3199363"/>
          </a:xfrm>
          <a:prstGeom prst="rect">
            <a:avLst/>
          </a:prstGeom>
        </p:spPr>
      </p:pic>
      <p:sp>
        <p:nvSpPr>
          <p:cNvPr id="8" name="TextBox 7"/>
          <p:cNvSpPr txBox="1"/>
          <p:nvPr/>
        </p:nvSpPr>
        <p:spPr>
          <a:xfrm>
            <a:off x="5222958" y="5247860"/>
            <a:ext cx="2103376" cy="523220"/>
          </a:xfrm>
          <a:prstGeom prst="rect">
            <a:avLst/>
          </a:prstGeom>
          <a:noFill/>
        </p:spPr>
        <p:txBody>
          <a:bodyPr wrap="square" rtlCol="0">
            <a:spAutoFit/>
          </a:bodyPr>
          <a:lstStyle/>
          <a:p>
            <a:pPr algn="ctr"/>
            <a:r>
              <a:rPr lang="en-US" sz="2800" dirty="0" smtClean="0"/>
              <a:t>John Darling</a:t>
            </a:r>
            <a:endParaRPr lang="en-US" sz="2800" dirty="0"/>
          </a:p>
        </p:txBody>
      </p:sp>
      <p:sp>
        <p:nvSpPr>
          <p:cNvPr id="9" name="TextBox 8"/>
          <p:cNvSpPr txBox="1"/>
          <p:nvPr/>
        </p:nvSpPr>
        <p:spPr>
          <a:xfrm>
            <a:off x="1455320" y="5247860"/>
            <a:ext cx="2103376" cy="523220"/>
          </a:xfrm>
          <a:prstGeom prst="rect">
            <a:avLst/>
          </a:prstGeom>
          <a:noFill/>
        </p:spPr>
        <p:txBody>
          <a:bodyPr wrap="square" rtlCol="0">
            <a:spAutoFit/>
          </a:bodyPr>
          <a:lstStyle/>
          <a:p>
            <a:pPr algn="ctr"/>
            <a:r>
              <a:rPr lang="en-US" sz="2800" dirty="0" smtClean="0"/>
              <a:t>Mike Ross</a:t>
            </a:r>
            <a:endParaRPr lang="en-US" sz="2800" dirty="0"/>
          </a:p>
        </p:txBody>
      </p:sp>
      <p:sp>
        <p:nvSpPr>
          <p:cNvPr id="10" name="TextBox 9"/>
          <p:cNvSpPr txBox="1"/>
          <p:nvPr/>
        </p:nvSpPr>
        <p:spPr>
          <a:xfrm>
            <a:off x="8773399" y="5247860"/>
            <a:ext cx="2580401" cy="523220"/>
          </a:xfrm>
          <a:prstGeom prst="rect">
            <a:avLst/>
          </a:prstGeom>
          <a:noFill/>
        </p:spPr>
        <p:txBody>
          <a:bodyPr wrap="square" rtlCol="0">
            <a:spAutoFit/>
          </a:bodyPr>
          <a:lstStyle/>
          <a:p>
            <a:pPr algn="ctr"/>
            <a:r>
              <a:rPr lang="en-US" sz="2800" dirty="0" smtClean="0"/>
              <a:t>Thadoe Swan-Yi</a:t>
            </a:r>
            <a:endParaRPr lang="en-US" sz="2800" dirty="0"/>
          </a:p>
        </p:txBody>
      </p:sp>
      <p:grpSp>
        <p:nvGrpSpPr>
          <p:cNvPr id="11" name="Group 10"/>
          <p:cNvGrpSpPr/>
          <p:nvPr/>
        </p:nvGrpSpPr>
        <p:grpSpPr>
          <a:xfrm>
            <a:off x="11353800" y="0"/>
            <a:ext cx="838200" cy="1367389"/>
            <a:chOff x="6177280" y="692296"/>
            <a:chExt cx="2560320" cy="4637623"/>
          </a:xfrm>
        </p:grpSpPr>
        <p:pic>
          <p:nvPicPr>
            <p:cNvPr id="12" name="Picture 2" descr="https://rasplapse.files.wordpress.com/2012/06/pi_black_glow2.jpg"/>
            <p:cNvPicPr>
              <a:picLocks noChangeAspect="1" noChangeArrowheads="1"/>
            </p:cNvPicPr>
            <p:nvPr/>
          </p:nvPicPr>
          <p:blipFill rotWithShape="1">
            <a:blip r:embed="rId5">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831200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107" y="0"/>
            <a:ext cx="10515600" cy="1325563"/>
          </a:xfrm>
        </p:spPr>
        <p:txBody>
          <a:bodyPr/>
          <a:lstStyle/>
          <a:p>
            <a:pPr algn="ctr"/>
            <a:r>
              <a:rPr lang="en-US" dirty="0" smtClean="0"/>
              <a:t>Mike Ross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8398"/>
          <a:stretch/>
        </p:blipFill>
        <p:spPr>
          <a:xfrm>
            <a:off x="319107" y="942974"/>
            <a:ext cx="10306029" cy="5915025"/>
          </a:xfrm>
        </p:spPr>
      </p:pic>
      <p:grpSp>
        <p:nvGrpSpPr>
          <p:cNvPr id="5" name="Group 4"/>
          <p:cNvGrpSpPr/>
          <p:nvPr/>
        </p:nvGrpSpPr>
        <p:grpSpPr>
          <a:xfrm>
            <a:off x="11353800" y="0"/>
            <a:ext cx="838200" cy="1367389"/>
            <a:chOff x="6177280" y="692296"/>
            <a:chExt cx="2560320" cy="4637623"/>
          </a:xfrm>
        </p:grpSpPr>
        <p:pic>
          <p:nvPicPr>
            <p:cNvPr id="6" name="Picture 2" descr="https://rasplapse.files.wordpress.com/2012/06/pi_black_glow2.jpg"/>
            <p:cNvPicPr>
              <a:picLocks noChangeAspect="1" noChangeArrowheads="1"/>
            </p:cNvPicPr>
            <p:nvPr/>
          </p:nvPicPr>
          <p:blipFill rotWithShape="1">
            <a:blip r:embed="rId3">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20328154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621" y="163790"/>
            <a:ext cx="10515600" cy="1325563"/>
          </a:xfrm>
        </p:spPr>
        <p:txBody>
          <a:bodyPr/>
          <a:lstStyle/>
          <a:p>
            <a:pPr algn="ctr"/>
            <a:r>
              <a:rPr lang="en-US" dirty="0" smtClean="0"/>
              <a:t>John Darling</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656" b="25087"/>
          <a:stretch/>
        </p:blipFill>
        <p:spPr>
          <a:xfrm>
            <a:off x="359569" y="1714499"/>
            <a:ext cx="10889704" cy="4891089"/>
          </a:xfrm>
          <a:prstGeom prst="rect">
            <a:avLst/>
          </a:prstGeom>
        </p:spPr>
      </p:pic>
      <p:sp>
        <p:nvSpPr>
          <p:cNvPr id="7" name="TextBox 6"/>
          <p:cNvSpPr txBox="1"/>
          <p:nvPr/>
        </p:nvSpPr>
        <p:spPr>
          <a:xfrm>
            <a:off x="733673" y="1304687"/>
            <a:ext cx="2734851" cy="369332"/>
          </a:xfrm>
          <a:prstGeom prst="rect">
            <a:avLst/>
          </a:prstGeom>
          <a:noFill/>
        </p:spPr>
        <p:txBody>
          <a:bodyPr wrap="none" rtlCol="0">
            <a:spAutoFit/>
          </a:bodyPr>
          <a:lstStyle/>
          <a:p>
            <a:r>
              <a:rPr lang="en-US" b="1" u="sng" dirty="0" smtClean="0"/>
              <a:t>Technical Experience/Skills</a:t>
            </a:r>
            <a:endParaRPr lang="en-US" b="1" u="sng" dirty="0"/>
          </a:p>
        </p:txBody>
      </p:sp>
      <p:grpSp>
        <p:nvGrpSpPr>
          <p:cNvPr id="6" name="Group 5"/>
          <p:cNvGrpSpPr/>
          <p:nvPr/>
        </p:nvGrpSpPr>
        <p:grpSpPr>
          <a:xfrm>
            <a:off x="11353800" y="0"/>
            <a:ext cx="838200" cy="1367389"/>
            <a:chOff x="6177280" y="692296"/>
            <a:chExt cx="2560320" cy="4637623"/>
          </a:xfrm>
        </p:grpSpPr>
        <p:pic>
          <p:nvPicPr>
            <p:cNvPr id="8" name="Picture 2" descr="https://rasplapse.files.wordpress.com/2012/06/pi_black_glow2.jpg"/>
            <p:cNvPicPr>
              <a:picLocks noChangeAspect="1" noChangeArrowheads="1"/>
            </p:cNvPicPr>
            <p:nvPr/>
          </p:nvPicPr>
          <p:blipFill rotWithShape="1">
            <a:blip r:embed="rId3">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608272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222250"/>
            <a:ext cx="10515600" cy="1325563"/>
          </a:xfrm>
        </p:spPr>
        <p:txBody>
          <a:bodyPr/>
          <a:lstStyle/>
          <a:p>
            <a:pPr algn="ctr"/>
            <a:r>
              <a:rPr lang="en-US" dirty="0" smtClean="0"/>
              <a:t>Thadoe Swan-Yi</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00597"/>
            <a:ext cx="9572625" cy="5657403"/>
          </a:xfrm>
        </p:spPr>
      </p:pic>
      <p:grpSp>
        <p:nvGrpSpPr>
          <p:cNvPr id="4" name="Group 3"/>
          <p:cNvGrpSpPr/>
          <p:nvPr/>
        </p:nvGrpSpPr>
        <p:grpSpPr>
          <a:xfrm>
            <a:off x="11353800" y="0"/>
            <a:ext cx="838200" cy="1367389"/>
            <a:chOff x="6177280" y="692296"/>
            <a:chExt cx="2560320" cy="4637623"/>
          </a:xfrm>
        </p:grpSpPr>
        <p:pic>
          <p:nvPicPr>
            <p:cNvPr id="5" name="Picture 2" descr="https://rasplapse.files.wordpress.com/2012/06/pi_black_glow2.jpg"/>
            <p:cNvPicPr>
              <a:picLocks noChangeAspect="1" noChangeArrowheads="1"/>
            </p:cNvPicPr>
            <p:nvPr/>
          </p:nvPicPr>
          <p:blipFill rotWithShape="1">
            <a:blip r:embed="rId3">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21181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the problem?</a:t>
            </a:r>
            <a:endParaRPr lang="en-US" dirty="0"/>
          </a:p>
        </p:txBody>
      </p:sp>
      <p:sp>
        <p:nvSpPr>
          <p:cNvPr id="3" name="Content Placeholder 2"/>
          <p:cNvSpPr>
            <a:spLocks noGrp="1"/>
          </p:cNvSpPr>
          <p:nvPr>
            <p:ph idx="1"/>
          </p:nvPr>
        </p:nvSpPr>
        <p:spPr/>
        <p:txBody>
          <a:bodyPr/>
          <a:lstStyle/>
          <a:p>
            <a:r>
              <a:rPr lang="en-US" dirty="0" smtClean="0"/>
              <a:t>Existing home security and environment monitoring systems are expensive and often times bulky.</a:t>
            </a:r>
          </a:p>
          <a:p>
            <a:r>
              <a:rPr lang="en-US" dirty="0" smtClean="0"/>
              <a:t>Our goal is to design a working prototype that is cheaper and has more configurability than current solutions on the market</a:t>
            </a:r>
          </a:p>
          <a:p>
            <a:r>
              <a:rPr lang="en-US" dirty="0" smtClean="0"/>
              <a:t>As an example, consider Nest. Nest sells HI definition cameras whose video feed can be viewed remotely using a smartphone. The cost for one of these cameras? $200</a:t>
            </a:r>
            <a:r>
              <a:rPr lang="is-IS" dirty="0" smtClean="0"/>
              <a:t>…</a:t>
            </a:r>
          </a:p>
          <a:p>
            <a:r>
              <a:rPr lang="is-IS" dirty="0" smtClean="0"/>
              <a:t>We beleive our system can achieve the same functionality for a fraction of the cost, albeit at a lower video resolution</a:t>
            </a:r>
            <a:endParaRPr lang="en-US" dirty="0" smtClean="0"/>
          </a:p>
        </p:txBody>
      </p:sp>
      <p:grpSp>
        <p:nvGrpSpPr>
          <p:cNvPr id="4" name="Group 3"/>
          <p:cNvGrpSpPr/>
          <p:nvPr/>
        </p:nvGrpSpPr>
        <p:grpSpPr>
          <a:xfrm>
            <a:off x="11353800" y="0"/>
            <a:ext cx="838200" cy="1367389"/>
            <a:chOff x="6177280" y="692296"/>
            <a:chExt cx="2560320" cy="4637623"/>
          </a:xfrm>
        </p:grpSpPr>
        <p:pic>
          <p:nvPicPr>
            <p:cNvPr id="5" name="Picture 2" descr="https://rasplapse.files.wordpress.com/2012/06/pi_black_glow2.jpg"/>
            <p:cNvPicPr>
              <a:picLocks noChangeAspect="1" noChangeArrowheads="1"/>
            </p:cNvPicPr>
            <p:nvPr/>
          </p:nvPicPr>
          <p:blipFill rotWithShape="1">
            <a:blip r:embed="rId2">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47768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Motivation of Project </a:t>
            </a:r>
            <a:r>
              <a:rPr lang="en-US" dirty="0"/>
              <a:t>G</a:t>
            </a:r>
            <a:r>
              <a:rPr lang="en-US" dirty="0" smtClean="0"/>
              <a:t>oals</a:t>
            </a:r>
            <a:endParaRPr lang="en-US" dirty="0"/>
          </a:p>
        </p:txBody>
      </p:sp>
      <p:sp>
        <p:nvSpPr>
          <p:cNvPr id="3" name="Content Placeholder 2"/>
          <p:cNvSpPr>
            <a:spLocks noGrp="1"/>
          </p:cNvSpPr>
          <p:nvPr>
            <p:ph idx="1"/>
          </p:nvPr>
        </p:nvSpPr>
        <p:spPr>
          <a:xfrm>
            <a:off x="838200" y="1825624"/>
            <a:ext cx="10515600" cy="4632325"/>
          </a:xfrm>
        </p:spPr>
        <p:txBody>
          <a:bodyPr/>
          <a:lstStyle/>
          <a:p>
            <a:r>
              <a:rPr lang="en-US" dirty="0" smtClean="0"/>
              <a:t>Create a working prototype capable of streaming video, motion sensing alerts, and other useful information to a web page accessible remotely by any device with a web browser</a:t>
            </a:r>
          </a:p>
          <a:p>
            <a:r>
              <a:rPr lang="en-US" dirty="0" smtClean="0"/>
              <a:t>Our team’s motivation for this project was driven primarily by our desire to test and develop our skills in creating an embedded system that communicates over the web. Additionally, we sought to create a system that is more affordable than current market solutions.</a:t>
            </a:r>
          </a:p>
          <a:p>
            <a:r>
              <a:rPr lang="en-US" dirty="0" smtClean="0"/>
              <a:t>One of the key features of our product resides in it’s configurability. We seek to create a product whose hardware can be easily customized, thereby enabling each user to add or remove specific features based upon there application </a:t>
            </a:r>
          </a:p>
        </p:txBody>
      </p:sp>
      <p:grpSp>
        <p:nvGrpSpPr>
          <p:cNvPr id="4" name="Group 3"/>
          <p:cNvGrpSpPr/>
          <p:nvPr/>
        </p:nvGrpSpPr>
        <p:grpSpPr>
          <a:xfrm>
            <a:off x="11353800" y="0"/>
            <a:ext cx="838200" cy="1367389"/>
            <a:chOff x="6177280" y="692296"/>
            <a:chExt cx="2560320" cy="4637623"/>
          </a:xfrm>
        </p:grpSpPr>
        <p:pic>
          <p:nvPicPr>
            <p:cNvPr id="5" name="Picture 2" descr="https://rasplapse.files.wordpress.com/2012/06/pi_black_glow2.jpg"/>
            <p:cNvPicPr>
              <a:picLocks noChangeAspect="1" noChangeArrowheads="1"/>
            </p:cNvPicPr>
            <p:nvPr/>
          </p:nvPicPr>
          <p:blipFill rotWithShape="1">
            <a:blip r:embed="rId2">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197393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Our design utilizes a Raspberry Pi Model B acting as an intermediary between our home monitoring system and a website hosted locally on the Pi.  </a:t>
            </a:r>
            <a:r>
              <a:rPr lang="en-US" i="1" dirty="0" smtClean="0"/>
              <a:t>*Note- Use of the term “Pi” refers specifically to the Raspberry Pi Model B Microcomputer</a:t>
            </a:r>
            <a:endParaRPr lang="en-US" dirty="0" smtClean="0"/>
          </a:p>
          <a:p>
            <a:r>
              <a:rPr lang="en-US" dirty="0" smtClean="0"/>
              <a:t>Our monitoring system will include a camera, a motion detector, and an alarm system.</a:t>
            </a:r>
          </a:p>
          <a:p>
            <a:r>
              <a:rPr lang="en-US" dirty="0" smtClean="0"/>
              <a:t>Our monitoring system will also be configurable, meaning additional hardware can be added or removed if the user wants more (or less) functionality from the system based upon their needs</a:t>
            </a:r>
          </a:p>
          <a:p>
            <a:r>
              <a:rPr lang="en-US" dirty="0" smtClean="0"/>
              <a:t>Some current ideas for add-ons include temperature sensors and light sensing diodes capable of monitoring temperature and room brightness</a:t>
            </a:r>
            <a:endParaRPr lang="en-US" dirty="0"/>
          </a:p>
        </p:txBody>
      </p:sp>
      <p:grpSp>
        <p:nvGrpSpPr>
          <p:cNvPr id="4" name="Group 3"/>
          <p:cNvGrpSpPr/>
          <p:nvPr/>
        </p:nvGrpSpPr>
        <p:grpSpPr>
          <a:xfrm>
            <a:off x="11353800" y="0"/>
            <a:ext cx="838200" cy="1367389"/>
            <a:chOff x="6177280" y="692296"/>
            <a:chExt cx="2560320" cy="4637623"/>
          </a:xfrm>
        </p:grpSpPr>
        <p:pic>
          <p:nvPicPr>
            <p:cNvPr id="5" name="Picture 2" descr="https://rasplapse.files.wordpress.com/2012/06/pi_black_glow2.jpg"/>
            <p:cNvPicPr>
              <a:picLocks noChangeAspect="1" noChangeArrowheads="1"/>
            </p:cNvPicPr>
            <p:nvPr/>
          </p:nvPicPr>
          <p:blipFill rotWithShape="1">
            <a:blip r:embed="rId2">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202071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Specifications</a:t>
            </a:r>
            <a:endParaRPr lang="en-US" dirty="0"/>
          </a:p>
        </p:txBody>
      </p:sp>
      <p:sp>
        <p:nvSpPr>
          <p:cNvPr id="3" name="Content Placeholder 2"/>
          <p:cNvSpPr>
            <a:spLocks noGrp="1"/>
          </p:cNvSpPr>
          <p:nvPr>
            <p:ph idx="1"/>
          </p:nvPr>
        </p:nvSpPr>
        <p:spPr/>
        <p:txBody>
          <a:bodyPr>
            <a:normAutofit/>
          </a:bodyPr>
          <a:lstStyle/>
          <a:p>
            <a:r>
              <a:rPr lang="en-US" dirty="0" smtClean="0"/>
              <a:t>The primary selling points of our product are its low cost relative to similar solutions on the market and its hardware configurability.</a:t>
            </a:r>
          </a:p>
          <a:p>
            <a:r>
              <a:rPr lang="en-US" dirty="0" smtClean="0"/>
              <a:t>Our system will be capable of monitoring environmental conditions in a single 20x20 square foot room.</a:t>
            </a:r>
          </a:p>
          <a:p>
            <a:r>
              <a:rPr lang="en-US" dirty="0" smtClean="0"/>
              <a:t>Multi-room monitoring is also a viable feature. This implantation would require a secondary PCB, and while we will not be implementing this feature in the prototype, we plan on providing the software framework to make this possible as a testament to the device’s configurability. In other words, adding a second monitoring system would be a “plug-and-play” feature.</a:t>
            </a:r>
            <a:endParaRPr lang="en-US" dirty="0"/>
          </a:p>
        </p:txBody>
      </p:sp>
      <p:grpSp>
        <p:nvGrpSpPr>
          <p:cNvPr id="4" name="Group 3"/>
          <p:cNvGrpSpPr/>
          <p:nvPr/>
        </p:nvGrpSpPr>
        <p:grpSpPr>
          <a:xfrm>
            <a:off x="11353800" y="0"/>
            <a:ext cx="838200" cy="1367389"/>
            <a:chOff x="6177280" y="692296"/>
            <a:chExt cx="2560320" cy="4637623"/>
          </a:xfrm>
        </p:grpSpPr>
        <p:pic>
          <p:nvPicPr>
            <p:cNvPr id="5" name="Picture 2" descr="https://rasplapse.files.wordpress.com/2012/06/pi_black_glow2.jpg"/>
            <p:cNvPicPr>
              <a:picLocks noChangeAspect="1" noChangeArrowheads="1"/>
            </p:cNvPicPr>
            <p:nvPr/>
          </p:nvPicPr>
          <p:blipFill rotWithShape="1">
            <a:blip r:embed="rId2">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213808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Specifications/Performance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6201086"/>
              </p:ext>
            </p:extLst>
          </p:nvPr>
        </p:nvGraphicFramePr>
        <p:xfrm>
          <a:off x="838200" y="1552576"/>
          <a:ext cx="10515600" cy="4949140"/>
        </p:xfrm>
        <a:graphic>
          <a:graphicData uri="http://schemas.openxmlformats.org/drawingml/2006/table">
            <a:tbl>
              <a:tblPr firstRow="1" bandRow="1">
                <a:tableStyleId>{5C22544A-7EE6-4342-B048-85BDC9FD1C3A}</a:tableStyleId>
              </a:tblPr>
              <a:tblGrid>
                <a:gridCol w="5257800"/>
                <a:gridCol w="5257800"/>
              </a:tblGrid>
              <a:tr h="524140">
                <a:tc>
                  <a:txBody>
                    <a:bodyPr/>
                    <a:lstStyle/>
                    <a:p>
                      <a:r>
                        <a:rPr lang="en-US" dirty="0" smtClean="0"/>
                        <a:t>Feature</a:t>
                      </a:r>
                      <a:r>
                        <a:rPr lang="en-US" baseline="0" dirty="0" smtClean="0"/>
                        <a:t> </a:t>
                      </a:r>
                      <a:endParaRPr lang="en-US" dirty="0"/>
                    </a:p>
                  </a:txBody>
                  <a:tcPr/>
                </a:tc>
                <a:tc>
                  <a:txBody>
                    <a:bodyPr/>
                    <a:lstStyle/>
                    <a:p>
                      <a:r>
                        <a:rPr lang="en-US" dirty="0" smtClean="0"/>
                        <a:t>Specifications</a:t>
                      </a:r>
                      <a:endParaRPr lang="en-US" dirty="0"/>
                    </a:p>
                  </a:txBody>
                  <a:tcPr/>
                </a:tc>
              </a:tr>
              <a:tr h="524140">
                <a:tc>
                  <a:txBody>
                    <a:bodyPr/>
                    <a:lstStyle/>
                    <a:p>
                      <a:r>
                        <a:rPr lang="en-US" dirty="0" smtClean="0"/>
                        <a:t>Size and weight</a:t>
                      </a:r>
                      <a:endParaRPr lang="en-US" dirty="0"/>
                    </a:p>
                  </a:txBody>
                  <a:tcPr/>
                </a:tc>
                <a:tc>
                  <a:txBody>
                    <a:bodyPr/>
                    <a:lstStyle/>
                    <a:p>
                      <a:r>
                        <a:rPr lang="en-US" dirty="0" smtClean="0"/>
                        <a:t>120 cubic inches; 3 lbs</a:t>
                      </a:r>
                      <a:endParaRPr lang="en-US" dirty="0"/>
                    </a:p>
                  </a:txBody>
                  <a:tcPr/>
                </a:tc>
              </a:tr>
              <a:tr h="524140">
                <a:tc>
                  <a:txBody>
                    <a:bodyPr/>
                    <a:lstStyle/>
                    <a:p>
                      <a:r>
                        <a:rPr lang="en-US" dirty="0" smtClean="0"/>
                        <a:t>Video Output </a:t>
                      </a:r>
                      <a:endParaRPr lang="en-US" dirty="0"/>
                    </a:p>
                  </a:txBody>
                  <a:tcPr/>
                </a:tc>
                <a:tc>
                  <a:txBody>
                    <a:bodyPr/>
                    <a:lstStyle/>
                    <a:p>
                      <a:r>
                        <a:rPr lang="en-US" dirty="0" smtClean="0"/>
                        <a:t>480p continuous</a:t>
                      </a:r>
                      <a:r>
                        <a:rPr lang="en-US" baseline="0" dirty="0" smtClean="0"/>
                        <a:t> video stream</a:t>
                      </a:r>
                      <a:endParaRPr lang="en-US" dirty="0"/>
                    </a:p>
                  </a:txBody>
                  <a:tcPr/>
                </a:tc>
              </a:tr>
              <a:tr h="524140">
                <a:tc>
                  <a:txBody>
                    <a:bodyPr/>
                    <a:lstStyle/>
                    <a:p>
                      <a:r>
                        <a:rPr lang="en-US" dirty="0" smtClean="0"/>
                        <a:t>Power Consumption</a:t>
                      </a:r>
                      <a:r>
                        <a:rPr lang="en-US" baseline="0" dirty="0" smtClean="0"/>
                        <a:t> </a:t>
                      </a:r>
                      <a:endParaRPr lang="en-US" dirty="0"/>
                    </a:p>
                  </a:txBody>
                  <a:tcPr/>
                </a:tc>
                <a:tc>
                  <a:txBody>
                    <a:bodyPr/>
                    <a:lstStyle/>
                    <a:p>
                      <a:r>
                        <a:rPr lang="en-US" dirty="0" smtClean="0"/>
                        <a:t>0.06 kWh</a:t>
                      </a:r>
                      <a:r>
                        <a:rPr lang="en-US" baseline="0" dirty="0" smtClean="0"/>
                        <a:t> per month if monitoring is active 80% of the time</a:t>
                      </a:r>
                      <a:endParaRPr lang="en-US" dirty="0"/>
                    </a:p>
                  </a:txBody>
                  <a:tcPr/>
                </a:tc>
              </a:tr>
              <a:tr h="524140">
                <a:tc>
                  <a:txBody>
                    <a:bodyPr/>
                    <a:lstStyle/>
                    <a:p>
                      <a:r>
                        <a:rPr lang="en-US" dirty="0" smtClean="0"/>
                        <a:t>Motion Sensor</a:t>
                      </a:r>
                      <a:r>
                        <a:rPr lang="en-US" baseline="0" dirty="0" smtClean="0"/>
                        <a:t> Range (Maximum room size)</a:t>
                      </a:r>
                      <a:endParaRPr lang="en-US" dirty="0"/>
                    </a:p>
                  </a:txBody>
                  <a:tcPr/>
                </a:tc>
                <a:tc>
                  <a:txBody>
                    <a:bodyPr/>
                    <a:lstStyle/>
                    <a:p>
                      <a:r>
                        <a:rPr lang="en-US" dirty="0" smtClean="0"/>
                        <a:t>20 feet</a:t>
                      </a:r>
                      <a:endParaRPr lang="en-US" dirty="0"/>
                    </a:p>
                  </a:txBody>
                  <a:tcPr/>
                </a:tc>
              </a:tr>
              <a:tr h="524140">
                <a:tc>
                  <a:txBody>
                    <a:bodyPr/>
                    <a:lstStyle/>
                    <a:p>
                      <a:r>
                        <a:rPr lang="en-US" dirty="0" smtClean="0"/>
                        <a:t>Alarm</a:t>
                      </a:r>
                      <a:endParaRPr lang="en-US" dirty="0"/>
                    </a:p>
                  </a:txBody>
                  <a:tcPr/>
                </a:tc>
                <a:tc>
                  <a:txBody>
                    <a:bodyPr/>
                    <a:lstStyle/>
                    <a:p>
                      <a:r>
                        <a:rPr lang="en-US" dirty="0" smtClean="0"/>
                        <a:t>Store</a:t>
                      </a:r>
                      <a:r>
                        <a:rPr lang="en-US" baseline="0" dirty="0" smtClean="0"/>
                        <a:t> up to 5 custom alarm sounds at any time</a:t>
                      </a:r>
                      <a:endParaRPr lang="en-US" dirty="0"/>
                    </a:p>
                  </a:txBody>
                  <a:tcPr/>
                </a:tc>
              </a:tr>
              <a:tr h="524140">
                <a:tc>
                  <a:txBody>
                    <a:bodyPr/>
                    <a:lstStyle/>
                    <a:p>
                      <a:r>
                        <a:rPr lang="en-US" dirty="0" smtClean="0"/>
                        <a:t>Connectivity </a:t>
                      </a:r>
                      <a:endParaRPr lang="en-US" dirty="0"/>
                    </a:p>
                  </a:txBody>
                  <a:tcPr/>
                </a:tc>
                <a:tc>
                  <a:txBody>
                    <a:bodyPr/>
                    <a:lstStyle/>
                    <a:p>
                      <a:r>
                        <a:rPr lang="en-US" dirty="0" smtClean="0"/>
                        <a:t>Any device with an internet connection and</a:t>
                      </a:r>
                      <a:r>
                        <a:rPr lang="en-US" baseline="0" dirty="0" smtClean="0"/>
                        <a:t> HTML5 capable web browser</a:t>
                      </a:r>
                      <a:endParaRPr lang="en-US" dirty="0"/>
                    </a:p>
                  </a:txBody>
                  <a:tcPr/>
                </a:tc>
              </a:tr>
              <a:tr h="524140">
                <a:tc>
                  <a:txBody>
                    <a:bodyPr/>
                    <a:lstStyle/>
                    <a:p>
                      <a:r>
                        <a:rPr lang="en-US" dirty="0" smtClean="0"/>
                        <a:t>Hardware Add-ons</a:t>
                      </a:r>
                      <a:endParaRPr lang="en-US" dirty="0"/>
                    </a:p>
                  </a:txBody>
                  <a:tcPr/>
                </a:tc>
                <a:tc>
                  <a:txBody>
                    <a:bodyPr/>
                    <a:lstStyle/>
                    <a:p>
                      <a:r>
                        <a:rPr lang="en-US" dirty="0" smtClean="0"/>
                        <a:t>Temperature Sensor,</a:t>
                      </a:r>
                      <a:r>
                        <a:rPr lang="en-US" baseline="0" dirty="0" smtClean="0"/>
                        <a:t> Light sensor</a:t>
                      </a:r>
                      <a:endParaRPr lang="en-US" dirty="0"/>
                    </a:p>
                  </a:txBody>
                  <a:tcPr/>
                </a:tc>
              </a:tr>
              <a:tr h="524140">
                <a:tc>
                  <a:txBody>
                    <a:bodyPr/>
                    <a:lstStyle/>
                    <a:p>
                      <a:r>
                        <a:rPr lang="en-US" dirty="0" smtClean="0"/>
                        <a:t>Maximum number of rooms</a:t>
                      </a:r>
                      <a:r>
                        <a:rPr lang="en-US" baseline="0" dirty="0" smtClean="0"/>
                        <a:t> that can be monitored </a:t>
                      </a:r>
                      <a:endParaRPr lang="en-US" dirty="0"/>
                    </a:p>
                  </a:txBody>
                  <a:tcPr/>
                </a:tc>
                <a:tc>
                  <a:txBody>
                    <a:bodyPr/>
                    <a:lstStyle/>
                    <a:p>
                      <a:r>
                        <a:rPr lang="en-US" dirty="0" smtClean="0"/>
                        <a:t>2</a:t>
                      </a:r>
                      <a:endParaRPr lang="en-US" dirty="0"/>
                    </a:p>
                  </a:txBody>
                  <a:tcPr/>
                </a:tc>
              </a:tr>
            </a:tbl>
          </a:graphicData>
        </a:graphic>
      </p:graphicFrame>
      <p:grpSp>
        <p:nvGrpSpPr>
          <p:cNvPr id="5" name="Group 4"/>
          <p:cNvGrpSpPr/>
          <p:nvPr/>
        </p:nvGrpSpPr>
        <p:grpSpPr>
          <a:xfrm>
            <a:off x="11353800" y="0"/>
            <a:ext cx="838200" cy="1367389"/>
            <a:chOff x="6177280" y="692296"/>
            <a:chExt cx="2560320" cy="4637623"/>
          </a:xfrm>
        </p:grpSpPr>
        <p:pic>
          <p:nvPicPr>
            <p:cNvPr id="6" name="Picture 2" descr="https://rasplapse.files.wordpress.com/2012/06/pi_black_glow2.jpg"/>
            <p:cNvPicPr>
              <a:picLocks noChangeAspect="1" noChangeArrowheads="1"/>
            </p:cNvPicPr>
            <p:nvPr/>
          </p:nvPicPr>
          <p:blipFill rotWithShape="1">
            <a:blip r:embed="rId2">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1451275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Approach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88" y="1482001"/>
            <a:ext cx="8963024" cy="4939301"/>
          </a:xfrm>
          <a:prstGeom prst="rect">
            <a:avLst/>
          </a:prstGeom>
        </p:spPr>
      </p:pic>
      <p:pic>
        <p:nvPicPr>
          <p:cNvPr id="9" name="Picture 8"/>
          <p:cNvPicPr>
            <a:picLocks noChangeAspect="1"/>
          </p:cNvPicPr>
          <p:nvPr/>
        </p:nvPicPr>
        <p:blipFill>
          <a:blip r:embed="rId3"/>
          <a:stretch>
            <a:fillRect/>
          </a:stretch>
        </p:blipFill>
        <p:spPr>
          <a:xfrm>
            <a:off x="6795985" y="1209040"/>
            <a:ext cx="1031240" cy="773430"/>
          </a:xfrm>
          <a:prstGeom prst="rect">
            <a:avLst/>
          </a:prstGeom>
        </p:spPr>
      </p:pic>
      <p:sp>
        <p:nvSpPr>
          <p:cNvPr id="10" name="TextBox 9"/>
          <p:cNvSpPr txBox="1"/>
          <p:nvPr/>
        </p:nvSpPr>
        <p:spPr>
          <a:xfrm>
            <a:off x="6506737" y="911859"/>
            <a:ext cx="1609736" cy="307777"/>
          </a:xfrm>
          <a:prstGeom prst="rect">
            <a:avLst/>
          </a:prstGeom>
          <a:noFill/>
        </p:spPr>
        <p:txBody>
          <a:bodyPr wrap="none" rtlCol="0">
            <a:spAutoFit/>
          </a:bodyPr>
          <a:lstStyle/>
          <a:p>
            <a:r>
              <a:rPr lang="en-US" sz="1400" dirty="0" smtClean="0"/>
              <a:t>Light Sensing Diode</a:t>
            </a:r>
            <a:endParaRPr lang="en-US" sz="1400" dirty="0"/>
          </a:p>
        </p:txBody>
      </p:sp>
      <p:sp>
        <p:nvSpPr>
          <p:cNvPr id="11" name="TextBox 10"/>
          <p:cNvSpPr txBox="1"/>
          <p:nvPr/>
        </p:nvSpPr>
        <p:spPr>
          <a:xfrm>
            <a:off x="6795985" y="5651189"/>
            <a:ext cx="1656992" cy="307777"/>
          </a:xfrm>
          <a:prstGeom prst="rect">
            <a:avLst/>
          </a:prstGeom>
          <a:noFill/>
        </p:spPr>
        <p:txBody>
          <a:bodyPr wrap="none" rtlCol="0">
            <a:spAutoFit/>
          </a:bodyPr>
          <a:lstStyle/>
          <a:p>
            <a:r>
              <a:rPr lang="en-US" sz="1400" dirty="0" smtClean="0"/>
              <a:t>Temperature Sensor</a:t>
            </a:r>
            <a:endParaRPr lang="en-US" sz="1400" dirty="0"/>
          </a:p>
        </p:txBody>
      </p:sp>
      <p:pic>
        <p:nvPicPr>
          <p:cNvPr id="12" name="Picture 11"/>
          <p:cNvPicPr>
            <a:picLocks noChangeAspect="1"/>
          </p:cNvPicPr>
          <p:nvPr/>
        </p:nvPicPr>
        <p:blipFill>
          <a:blip r:embed="rId4"/>
          <a:stretch>
            <a:fillRect/>
          </a:stretch>
        </p:blipFill>
        <p:spPr>
          <a:xfrm>
            <a:off x="6902500" y="5805078"/>
            <a:ext cx="1396706" cy="931137"/>
          </a:xfrm>
          <a:prstGeom prst="rect">
            <a:avLst/>
          </a:prstGeom>
        </p:spPr>
      </p:pic>
      <p:cxnSp>
        <p:nvCxnSpPr>
          <p:cNvPr id="14" name="Straight Arrow Connector 13"/>
          <p:cNvCxnSpPr/>
          <p:nvPr/>
        </p:nvCxnSpPr>
        <p:spPr>
          <a:xfrm flipH="1">
            <a:off x="7106194" y="1982470"/>
            <a:ext cx="205411" cy="1171578"/>
          </a:xfrm>
          <a:prstGeom prst="straightConnector1">
            <a:avLst/>
          </a:prstGeom>
          <a:ln w="127">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902500" y="4551168"/>
            <a:ext cx="409105" cy="1100021"/>
          </a:xfrm>
          <a:prstGeom prst="straightConnector1">
            <a:avLst/>
          </a:prstGeom>
          <a:ln w="127">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400800" y="584967"/>
            <a:ext cx="3860800" cy="61512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87150" y="168755"/>
            <a:ext cx="1488100" cy="369332"/>
          </a:xfrm>
          <a:prstGeom prst="rect">
            <a:avLst/>
          </a:prstGeom>
          <a:noFill/>
        </p:spPr>
        <p:txBody>
          <a:bodyPr wrap="none" rtlCol="0">
            <a:spAutoFit/>
          </a:bodyPr>
          <a:lstStyle/>
          <a:p>
            <a:r>
              <a:rPr lang="en-US" smtClean="0"/>
              <a:t>On Board PCB</a:t>
            </a:r>
            <a:endParaRPr lang="en-US"/>
          </a:p>
        </p:txBody>
      </p:sp>
      <p:grpSp>
        <p:nvGrpSpPr>
          <p:cNvPr id="13" name="Group 12"/>
          <p:cNvGrpSpPr/>
          <p:nvPr/>
        </p:nvGrpSpPr>
        <p:grpSpPr>
          <a:xfrm>
            <a:off x="11353800" y="0"/>
            <a:ext cx="838200" cy="1367389"/>
            <a:chOff x="6177280" y="692296"/>
            <a:chExt cx="2560320" cy="4637623"/>
          </a:xfrm>
        </p:grpSpPr>
        <p:pic>
          <p:nvPicPr>
            <p:cNvPr id="16" name="Picture 2" descr="https://rasplapse.files.wordpress.com/2012/06/pi_black_glow2.jpg"/>
            <p:cNvPicPr>
              <a:picLocks noChangeAspect="1" noChangeArrowheads="1"/>
            </p:cNvPicPr>
            <p:nvPr/>
          </p:nvPicPr>
          <p:blipFill rotWithShape="1">
            <a:blip r:embed="rId5">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1860348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Approach cont. </a:t>
            </a:r>
            <a:endParaRPr lang="en-US" dirty="0"/>
          </a:p>
        </p:txBody>
      </p:sp>
      <p:sp>
        <p:nvSpPr>
          <p:cNvPr id="3" name="Content Placeholder 2"/>
          <p:cNvSpPr>
            <a:spLocks noGrp="1"/>
          </p:cNvSpPr>
          <p:nvPr>
            <p:ph idx="1"/>
          </p:nvPr>
        </p:nvSpPr>
        <p:spPr>
          <a:xfrm>
            <a:off x="838200" y="2322013"/>
            <a:ext cx="10515600" cy="2694124"/>
          </a:xfrm>
        </p:spPr>
        <p:txBody>
          <a:bodyPr/>
          <a:lstStyle/>
          <a:p>
            <a:r>
              <a:rPr lang="en-US" dirty="0" smtClean="0"/>
              <a:t>Our design features a custom PCB on which all hardware components will either be mounted with screws or soldered on.</a:t>
            </a:r>
          </a:p>
          <a:p>
            <a:r>
              <a:rPr lang="en-US" dirty="0" smtClean="0"/>
              <a:t>Just as the Pi acts as an intermediary for </a:t>
            </a:r>
            <a:r>
              <a:rPr lang="en-US" i="1" dirty="0" smtClean="0"/>
              <a:t>processed</a:t>
            </a:r>
            <a:r>
              <a:rPr lang="en-US" dirty="0" smtClean="0"/>
              <a:t> data between the PCB and the web server, the PCB acts as the intermediary for </a:t>
            </a:r>
            <a:r>
              <a:rPr lang="en-US" i="1" dirty="0" smtClean="0"/>
              <a:t>raw</a:t>
            </a:r>
            <a:r>
              <a:rPr lang="en-US" dirty="0"/>
              <a:t> </a:t>
            </a:r>
            <a:r>
              <a:rPr lang="en-US" dirty="0" smtClean="0"/>
              <a:t>data between the monitoring components (video camera, motion sensor, and alarm system) and the Pi</a:t>
            </a:r>
          </a:p>
          <a:p>
            <a:endParaRPr lang="en-US" dirty="0"/>
          </a:p>
        </p:txBody>
      </p:sp>
      <p:grpSp>
        <p:nvGrpSpPr>
          <p:cNvPr id="4" name="Group 3"/>
          <p:cNvGrpSpPr/>
          <p:nvPr/>
        </p:nvGrpSpPr>
        <p:grpSpPr>
          <a:xfrm>
            <a:off x="11353800" y="0"/>
            <a:ext cx="838200" cy="1367389"/>
            <a:chOff x="6177280" y="692296"/>
            <a:chExt cx="2560320" cy="4637623"/>
          </a:xfrm>
        </p:grpSpPr>
        <p:pic>
          <p:nvPicPr>
            <p:cNvPr id="5" name="Picture 2" descr="https://rasplapse.files.wordpress.com/2012/06/pi_black_glow2.jpg"/>
            <p:cNvPicPr>
              <a:picLocks noChangeAspect="1" noChangeArrowheads="1"/>
            </p:cNvPicPr>
            <p:nvPr/>
          </p:nvPicPr>
          <p:blipFill rotWithShape="1">
            <a:blip r:embed="rId2">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130386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Control Flow</a:t>
            </a:r>
            <a:endParaRPr lang="en-US" dirty="0"/>
          </a:p>
        </p:txBody>
      </p:sp>
      <p:sp>
        <p:nvSpPr>
          <p:cNvPr id="3" name="Content Placeholder 2"/>
          <p:cNvSpPr>
            <a:spLocks noGrp="1"/>
          </p:cNvSpPr>
          <p:nvPr>
            <p:ph idx="1"/>
          </p:nvPr>
        </p:nvSpPr>
        <p:spPr/>
        <p:txBody>
          <a:bodyPr>
            <a:normAutofit fontScale="85000" lnSpcReduction="20000"/>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Raw data is acquired from the video camera, motion detector, and alarm system, temperature sensor, and light sensing diode</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On board PCB circuit routes acquired to appropriate GPIO pin on the Pi. Some hardware components, such as the temperature sensor and light sensing diode output analog signal, these signals will be converted to digital using an ADC on the PCB. (The Pi does not have any analog input or output pins)</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Using Python scripts running locally on the Pi, the raw data will be processed and interpreted into meaningful data. </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This data will be sent over the network to an http web server hosted on the Pi. </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The web page URL will be accessible by any device with a web browser </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From the web page, commands can be sent to the Pi. These include shutting the monitoring system off, controlling alarm output sound and volume, and disarming the motion sensor.</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lang="en-US" dirty="0"/>
          </a:p>
        </p:txBody>
      </p:sp>
      <p:grpSp>
        <p:nvGrpSpPr>
          <p:cNvPr id="4" name="Group 3"/>
          <p:cNvGrpSpPr/>
          <p:nvPr/>
        </p:nvGrpSpPr>
        <p:grpSpPr>
          <a:xfrm>
            <a:off x="11353800" y="0"/>
            <a:ext cx="838200" cy="1367389"/>
            <a:chOff x="6177280" y="692296"/>
            <a:chExt cx="2560320" cy="4637623"/>
          </a:xfrm>
        </p:grpSpPr>
        <p:pic>
          <p:nvPicPr>
            <p:cNvPr id="5" name="Picture 2" descr="https://rasplapse.files.wordpress.com/2012/06/pi_black_glow2.jpg"/>
            <p:cNvPicPr>
              <a:picLocks noChangeAspect="1" noChangeArrowheads="1"/>
            </p:cNvPicPr>
            <p:nvPr/>
          </p:nvPicPr>
          <p:blipFill rotWithShape="1">
            <a:blip r:embed="rId2">
              <a:extLst>
                <a:ext uri="{28A0092B-C50C-407E-A947-70E740481C1C}">
                  <a14:useLocalDpi xmlns:a14="http://schemas.microsoft.com/office/drawing/2010/main" val="0"/>
                </a:ext>
              </a:extLst>
            </a:blip>
            <a:srcRect l="29417" r="26684"/>
            <a:stretch/>
          </p:blipFill>
          <p:spPr bwMode="auto">
            <a:xfrm>
              <a:off x="6177280" y="692296"/>
              <a:ext cx="2560320" cy="32806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77280" y="3972910"/>
              <a:ext cx="2557873" cy="1357009"/>
            </a:xfrm>
            <a:prstGeom prst="rect">
              <a:avLst/>
            </a:prstGeom>
            <a:gradFill flip="none" rotWithShape="1">
              <a:gsLst>
                <a:gs pos="36000">
                  <a:schemeClr val="tx1">
                    <a:lumMod val="85000"/>
                    <a:lumOff val="15000"/>
                  </a:schemeClr>
                </a:gs>
                <a:gs pos="0">
                  <a:schemeClr val="accent3">
                    <a:lumMod val="97000"/>
                    <a:lumOff val="3000"/>
                  </a:schemeClr>
                </a:gs>
                <a:gs pos="0">
                  <a:schemeClr val="accent3">
                    <a:lumMod val="60000"/>
                    <a:lumOff val="40000"/>
                  </a:schemeClr>
                </a:gs>
              </a:gsLst>
              <a:lin ang="16200000" scaled="1"/>
              <a:tileRect/>
            </a:gradFill>
          </p:spPr>
          <p:txBody>
            <a:bodyPr wrap="square" rtlCol="0">
              <a:spAutoFit/>
            </a:bodyPr>
            <a:lstStyle/>
            <a:p>
              <a:pPr algn="ctr"/>
              <a:r>
                <a:rPr lang="en-US" sz="2000" dirty="0" smtClean="0">
                  <a:solidFill>
                    <a:srgbClr val="B01060"/>
                  </a:solidFill>
                </a:rPr>
                <a:t>JAM</a:t>
              </a:r>
              <a:endParaRPr lang="en-US" sz="800" dirty="0">
                <a:solidFill>
                  <a:srgbClr val="B01060"/>
                </a:solidFill>
              </a:endParaRPr>
            </a:p>
          </p:txBody>
        </p:sp>
      </p:grpSp>
    </p:spTree>
    <p:extLst>
      <p:ext uri="{BB962C8B-B14F-4D97-AF65-F5344CB8AC3E}">
        <p14:creationId xmlns:p14="http://schemas.microsoft.com/office/powerpoint/2010/main" val="1150261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4634</TotalTime>
  <Words>943</Words>
  <Application>Microsoft Office PowerPoint</Application>
  <PresentationFormat>Widescreen</PresentationFormat>
  <Paragraphs>186</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“Raspberry Jam”  Monitoring your world</vt:lpstr>
      <vt:lpstr>What is the problem?</vt:lpstr>
      <vt:lpstr>Summary and Motivation of Project Goals</vt:lpstr>
      <vt:lpstr>Proposed Solution</vt:lpstr>
      <vt:lpstr>Specifications</vt:lpstr>
      <vt:lpstr>Technical Specifications/Performance</vt:lpstr>
      <vt:lpstr>Design Approach</vt:lpstr>
      <vt:lpstr>Design Approach cont. </vt:lpstr>
      <vt:lpstr>Design Control Flow</vt:lpstr>
      <vt:lpstr>Manpower</vt:lpstr>
      <vt:lpstr>Schedule</vt:lpstr>
      <vt:lpstr>Cost Estimate</vt:lpstr>
      <vt:lpstr>Meet our Team!</vt:lpstr>
      <vt:lpstr>Mike Ross</vt:lpstr>
      <vt:lpstr>John Darling</vt:lpstr>
      <vt:lpstr>Thadoe Swan-Yi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“Raspberry Jam”  Monitoring your world</dc:title>
  <dc:creator>jt darling</dc:creator>
  <cp:lastModifiedBy>John T Darling</cp:lastModifiedBy>
  <cp:revision>31</cp:revision>
  <dcterms:created xsi:type="dcterms:W3CDTF">2016-01-27T20:04:59Z</dcterms:created>
  <dcterms:modified xsi:type="dcterms:W3CDTF">2016-02-01T21:04:10Z</dcterms:modified>
</cp:coreProperties>
</file>